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516" r:id="rId10"/>
    <p:sldId id="51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2C2211E-371F-0881-430F-FEC8140B36AE}" name="Emily Greenfield" initials="EC" userId="S::egreenf@ssw.rutgers.edu::df9ce5f9-07b5-4270-80e0-4b7d93a2a65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B8C6B1-937D-4492-85F0-BD3599D7691C}" v="1" dt="2026-08-18T00:25:33.7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110" autoAdjust="0"/>
  </p:normalViewPr>
  <p:slideViewPr>
    <p:cSldViewPr snapToGrid="0">
      <p:cViewPr>
        <p:scale>
          <a:sx n="72" d="100"/>
          <a:sy n="72" d="100"/>
        </p:scale>
        <p:origin x="2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lette Reasonover" userId="98acbb899f552ea7" providerId="LiveId" clId="{536A74C5-08C8-4144-A684-102FD3CFB3EC}"/>
    <pc:docChg chg="custSel modSld">
      <pc:chgData name="Colette Reasonover" userId="98acbb899f552ea7" providerId="LiveId" clId="{536A74C5-08C8-4144-A684-102FD3CFB3EC}" dt="2026-08-18T00:26:46.215" v="4" actId="1076"/>
      <pc:docMkLst>
        <pc:docMk/>
      </pc:docMkLst>
      <pc:sldChg chg="modSp mod">
        <pc:chgData name="Colette Reasonover" userId="98acbb899f552ea7" providerId="LiveId" clId="{536A74C5-08C8-4144-A684-102FD3CFB3EC}" dt="2026-08-18T00:25:33.962" v="3" actId="27636"/>
        <pc:sldMkLst>
          <pc:docMk/>
          <pc:sldMk cId="3898655480" sldId="256"/>
        </pc:sldMkLst>
        <pc:spChg chg="mod">
          <ac:chgData name="Colette Reasonover" userId="98acbb899f552ea7" providerId="LiveId" clId="{536A74C5-08C8-4144-A684-102FD3CFB3EC}" dt="2026-08-18T00:25:33.962" v="3" actId="27636"/>
          <ac:spMkLst>
            <pc:docMk/>
            <pc:sldMk cId="3898655480" sldId="256"/>
            <ac:spMk id="3" creationId="{02D5F564-D243-2E80-2EE5-CBBFD3C3B553}"/>
          </ac:spMkLst>
        </pc:spChg>
      </pc:sldChg>
      <pc:sldChg chg="modSp mod">
        <pc:chgData name="Colette Reasonover" userId="98acbb899f552ea7" providerId="LiveId" clId="{536A74C5-08C8-4144-A684-102FD3CFB3EC}" dt="2026-08-18T00:26:46.215" v="4" actId="1076"/>
        <pc:sldMkLst>
          <pc:docMk/>
          <pc:sldMk cId="1376851126" sldId="257"/>
        </pc:sldMkLst>
        <pc:picChg chg="mod">
          <ac:chgData name="Colette Reasonover" userId="98acbb899f552ea7" providerId="LiveId" clId="{536A74C5-08C8-4144-A684-102FD3CFB3EC}" dt="2026-08-18T00:26:46.215" v="4" actId="1076"/>
          <ac:picMkLst>
            <pc:docMk/>
            <pc:sldMk cId="1376851126" sldId="257"/>
            <ac:picMk id="13" creationId="{E429E562-2CE7-FAB5-D33C-D31D924756A2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A06BA4-EAA1-4D44-BEBA-8C92ED8DA5BF}" type="doc">
      <dgm:prSet loTypeId="urn:microsoft.com/office/officeart/2018/5/layout/CenteredIconLabelDescriptionList" loCatId="icon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D72D488-D4A1-4CF6-9F10-416689FE39A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Utilize Surfaces</a:t>
          </a:r>
        </a:p>
      </dgm:t>
    </dgm:pt>
    <dgm:pt modelId="{72EE621D-285A-4018-9A07-8CA0FCE7B3FB}" type="parTrans" cxnId="{B88282EE-361E-4CA4-9E9A-FABBBC2F9E70}">
      <dgm:prSet/>
      <dgm:spPr/>
      <dgm:t>
        <a:bodyPr/>
        <a:lstStyle/>
        <a:p>
          <a:endParaRPr lang="en-US"/>
        </a:p>
      </dgm:t>
    </dgm:pt>
    <dgm:pt modelId="{B0BE7B84-9723-4E09-811F-1C810C88E053}" type="sibTrans" cxnId="{B88282EE-361E-4CA4-9E9A-FABBBC2F9E70}">
      <dgm:prSet/>
      <dgm:spPr/>
      <dgm:t>
        <a:bodyPr/>
        <a:lstStyle/>
        <a:p>
          <a:endParaRPr lang="en-US"/>
        </a:p>
      </dgm:t>
    </dgm:pt>
    <dgm:pt modelId="{3F6CB042-E3F0-4363-B261-6A97E82CF95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Mixing hard and soft surfaces to balance noise</a:t>
          </a:r>
        </a:p>
      </dgm:t>
    </dgm:pt>
    <dgm:pt modelId="{C038D61E-8298-41C8-A0F3-E6F774851758}" type="parTrans" cxnId="{336380EF-4931-4FD6-912D-DEFF1BAB150B}">
      <dgm:prSet/>
      <dgm:spPr/>
      <dgm:t>
        <a:bodyPr/>
        <a:lstStyle/>
        <a:p>
          <a:endParaRPr lang="en-US"/>
        </a:p>
      </dgm:t>
    </dgm:pt>
    <dgm:pt modelId="{79FC2A25-88FF-4E65-890D-F243F2A8B96D}" type="sibTrans" cxnId="{336380EF-4931-4FD6-912D-DEFF1BAB150B}">
      <dgm:prSet/>
      <dgm:spPr/>
      <dgm:t>
        <a:bodyPr/>
        <a:lstStyle/>
        <a:p>
          <a:endParaRPr lang="en-US"/>
        </a:p>
      </dgm:t>
    </dgm:pt>
    <dgm:pt modelId="{D28FBCDF-B787-4AFB-B9CC-1461A87AE9BF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Dampen Noise</a:t>
          </a:r>
        </a:p>
      </dgm:t>
    </dgm:pt>
    <dgm:pt modelId="{839EDB1B-D00B-4DF1-9A50-A9390652852F}" type="parTrans" cxnId="{5EB04386-BF19-424E-BE7C-72562265AFF8}">
      <dgm:prSet/>
      <dgm:spPr/>
      <dgm:t>
        <a:bodyPr/>
        <a:lstStyle/>
        <a:p>
          <a:endParaRPr lang="en-US"/>
        </a:p>
      </dgm:t>
    </dgm:pt>
    <dgm:pt modelId="{C3EC7AB4-D8E9-4829-8175-9B163BB3E749}" type="sibTrans" cxnId="{5EB04386-BF19-424E-BE7C-72562265AFF8}">
      <dgm:prSet/>
      <dgm:spPr/>
      <dgm:t>
        <a:bodyPr/>
        <a:lstStyle/>
        <a:p>
          <a:endParaRPr lang="en-US"/>
        </a:p>
      </dgm:t>
    </dgm:pt>
    <dgm:pt modelId="{271F5CA3-5ED6-4CBB-AEB8-8D4529B8D2B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Strategically use fabric/foam to absorb noise</a:t>
          </a:r>
        </a:p>
      </dgm:t>
    </dgm:pt>
    <dgm:pt modelId="{0A2D6B51-4EC2-4340-A7EE-30CE4039715D}" type="parTrans" cxnId="{E367B34D-BCD2-4B2E-962F-85F9C21D5EB3}">
      <dgm:prSet/>
      <dgm:spPr/>
      <dgm:t>
        <a:bodyPr/>
        <a:lstStyle/>
        <a:p>
          <a:endParaRPr lang="en-US"/>
        </a:p>
      </dgm:t>
    </dgm:pt>
    <dgm:pt modelId="{666B5B7E-7EE9-41E9-BD05-5C17F8708475}" type="sibTrans" cxnId="{E367B34D-BCD2-4B2E-962F-85F9C21D5EB3}">
      <dgm:prSet/>
      <dgm:spPr/>
      <dgm:t>
        <a:bodyPr/>
        <a:lstStyle/>
        <a:p>
          <a:endParaRPr lang="en-US"/>
        </a:p>
      </dgm:t>
    </dgm:pt>
    <dgm:pt modelId="{B4A7DD32-5F33-47A1-B3CA-54AEB0990982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Isolate the Space</a:t>
          </a:r>
        </a:p>
      </dgm:t>
    </dgm:pt>
    <dgm:pt modelId="{4F726203-DE21-469A-A6BE-FD40C732F2E2}" type="parTrans" cxnId="{D25E247F-2687-4CB0-BAF3-A86CFA99E7F9}">
      <dgm:prSet/>
      <dgm:spPr/>
      <dgm:t>
        <a:bodyPr/>
        <a:lstStyle/>
        <a:p>
          <a:endParaRPr lang="en-US"/>
        </a:p>
      </dgm:t>
    </dgm:pt>
    <dgm:pt modelId="{CF52005E-45DB-495B-86A9-AFA926F2584B}" type="sibTrans" cxnId="{D25E247F-2687-4CB0-BAF3-A86CFA99E7F9}">
      <dgm:prSet/>
      <dgm:spPr/>
      <dgm:t>
        <a:bodyPr/>
        <a:lstStyle/>
        <a:p>
          <a:endParaRPr lang="en-US"/>
        </a:p>
      </dgm:t>
    </dgm:pt>
    <dgm:pt modelId="{7C7EBD17-6018-470C-BD93-0C7C81D9500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Seal windows and doors to limit noise from the outside</a:t>
          </a:r>
        </a:p>
      </dgm:t>
    </dgm:pt>
    <dgm:pt modelId="{4E7D371A-9DC6-4AA5-B65B-E32D4AD1C02A}" type="parTrans" cxnId="{96DCF994-D724-4EE6-A215-F35EE11ED4D8}">
      <dgm:prSet/>
      <dgm:spPr/>
      <dgm:t>
        <a:bodyPr/>
        <a:lstStyle/>
        <a:p>
          <a:endParaRPr lang="en-US"/>
        </a:p>
      </dgm:t>
    </dgm:pt>
    <dgm:pt modelId="{CACE0EF7-8769-4362-ADFF-B5435F276087}" type="sibTrans" cxnId="{96DCF994-D724-4EE6-A215-F35EE11ED4D8}">
      <dgm:prSet/>
      <dgm:spPr/>
      <dgm:t>
        <a:bodyPr/>
        <a:lstStyle/>
        <a:p>
          <a:endParaRPr lang="en-US"/>
        </a:p>
      </dgm:t>
    </dgm:pt>
    <dgm:pt modelId="{658A9A91-D2A4-480C-AF26-A6B1043F1CAC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Shape the Room</a:t>
          </a:r>
        </a:p>
      </dgm:t>
    </dgm:pt>
    <dgm:pt modelId="{43C38524-641B-4099-A492-95E9760EE8CA}" type="parTrans" cxnId="{E95F947C-8B26-43BA-862C-45ECC568010F}">
      <dgm:prSet/>
      <dgm:spPr/>
      <dgm:t>
        <a:bodyPr/>
        <a:lstStyle/>
        <a:p>
          <a:endParaRPr lang="en-US"/>
        </a:p>
      </dgm:t>
    </dgm:pt>
    <dgm:pt modelId="{E389469C-F975-4182-B989-178FAE10A8CE}" type="sibTrans" cxnId="{E95F947C-8B26-43BA-862C-45ECC568010F}">
      <dgm:prSet/>
      <dgm:spPr/>
      <dgm:t>
        <a:bodyPr/>
        <a:lstStyle/>
        <a:p>
          <a:endParaRPr lang="en-US"/>
        </a:p>
      </dgm:t>
    </dgm:pt>
    <dgm:pt modelId="{A59FB24B-E932-4756-B342-C1EB0F8EE63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Orient the space to improve communication</a:t>
          </a:r>
        </a:p>
      </dgm:t>
    </dgm:pt>
    <dgm:pt modelId="{71F6D95D-0BAC-4706-A130-ED8A40922F90}" type="parTrans" cxnId="{25675A1A-607A-4773-96CF-799EE61D61F9}">
      <dgm:prSet/>
      <dgm:spPr/>
      <dgm:t>
        <a:bodyPr/>
        <a:lstStyle/>
        <a:p>
          <a:endParaRPr lang="en-US"/>
        </a:p>
      </dgm:t>
    </dgm:pt>
    <dgm:pt modelId="{C58E37C6-6C50-47F3-AE23-5B8CD691DA62}" type="sibTrans" cxnId="{25675A1A-607A-4773-96CF-799EE61D61F9}">
      <dgm:prSet/>
      <dgm:spPr/>
      <dgm:t>
        <a:bodyPr/>
        <a:lstStyle/>
        <a:p>
          <a:endParaRPr lang="en-US"/>
        </a:p>
      </dgm:t>
    </dgm:pt>
    <dgm:pt modelId="{4B44E7E1-DBC3-4702-B10D-84CD92A776FD}" type="pres">
      <dgm:prSet presAssocID="{21A06BA4-EAA1-4D44-BEBA-8C92ED8DA5BF}" presName="root" presStyleCnt="0">
        <dgm:presLayoutVars>
          <dgm:dir/>
          <dgm:resizeHandles val="exact"/>
        </dgm:presLayoutVars>
      </dgm:prSet>
      <dgm:spPr/>
    </dgm:pt>
    <dgm:pt modelId="{1CD79F9F-73F8-4DE1-AA86-29A42DB15D4D}" type="pres">
      <dgm:prSet presAssocID="{6D72D488-D4A1-4CF6-9F10-416689FE39A7}" presName="compNode" presStyleCnt="0"/>
      <dgm:spPr/>
    </dgm:pt>
    <dgm:pt modelId="{EC967215-0321-47C5-92A6-FD7082598D17}" type="pres">
      <dgm:prSet presAssocID="{6D72D488-D4A1-4CF6-9F10-416689FE39A7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rritant"/>
        </a:ext>
      </dgm:extLst>
    </dgm:pt>
    <dgm:pt modelId="{0660BE39-47F5-4016-9423-214B6F49379C}" type="pres">
      <dgm:prSet presAssocID="{6D72D488-D4A1-4CF6-9F10-416689FE39A7}" presName="iconSpace" presStyleCnt="0"/>
      <dgm:spPr/>
    </dgm:pt>
    <dgm:pt modelId="{2F7E0AD9-1D16-4CD6-9597-BF7BF35ECEA8}" type="pres">
      <dgm:prSet presAssocID="{6D72D488-D4A1-4CF6-9F10-416689FE39A7}" presName="parTx" presStyleLbl="revTx" presStyleIdx="0" presStyleCnt="8">
        <dgm:presLayoutVars>
          <dgm:chMax val="0"/>
          <dgm:chPref val="0"/>
        </dgm:presLayoutVars>
      </dgm:prSet>
      <dgm:spPr/>
    </dgm:pt>
    <dgm:pt modelId="{4C9B2C31-15EE-462B-9D94-F981255F5530}" type="pres">
      <dgm:prSet presAssocID="{6D72D488-D4A1-4CF6-9F10-416689FE39A7}" presName="txSpace" presStyleCnt="0"/>
      <dgm:spPr/>
    </dgm:pt>
    <dgm:pt modelId="{4546B3DB-8F0C-4C92-9266-6506D624396B}" type="pres">
      <dgm:prSet presAssocID="{6D72D488-D4A1-4CF6-9F10-416689FE39A7}" presName="desTx" presStyleLbl="revTx" presStyleIdx="1" presStyleCnt="8">
        <dgm:presLayoutVars/>
      </dgm:prSet>
      <dgm:spPr/>
    </dgm:pt>
    <dgm:pt modelId="{1E75B833-7FFC-43C3-A721-FEF04C457079}" type="pres">
      <dgm:prSet presAssocID="{B0BE7B84-9723-4E09-811F-1C810C88E053}" presName="sibTrans" presStyleCnt="0"/>
      <dgm:spPr/>
    </dgm:pt>
    <dgm:pt modelId="{5E683F76-ED84-4428-9CF0-7BDBC3924A05}" type="pres">
      <dgm:prSet presAssocID="{658A9A91-D2A4-480C-AF26-A6B1043F1CAC}" presName="compNode" presStyleCnt="0"/>
      <dgm:spPr/>
    </dgm:pt>
    <dgm:pt modelId="{632E31F4-E7BF-4662-AD77-8B58D1465AB2}" type="pres">
      <dgm:prSet presAssocID="{658A9A91-D2A4-480C-AF26-A6B1043F1CAC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oice"/>
        </a:ext>
      </dgm:extLst>
    </dgm:pt>
    <dgm:pt modelId="{8A45A5FC-E168-45EA-87F3-2B8E949608E4}" type="pres">
      <dgm:prSet presAssocID="{658A9A91-D2A4-480C-AF26-A6B1043F1CAC}" presName="iconSpace" presStyleCnt="0"/>
      <dgm:spPr/>
    </dgm:pt>
    <dgm:pt modelId="{809AFECC-0C31-4E11-A983-4F887DBF3772}" type="pres">
      <dgm:prSet presAssocID="{658A9A91-D2A4-480C-AF26-A6B1043F1CAC}" presName="parTx" presStyleLbl="revTx" presStyleIdx="2" presStyleCnt="8">
        <dgm:presLayoutVars>
          <dgm:chMax val="0"/>
          <dgm:chPref val="0"/>
        </dgm:presLayoutVars>
      </dgm:prSet>
      <dgm:spPr/>
    </dgm:pt>
    <dgm:pt modelId="{C2CAB236-2434-4F2F-B7EA-15AC9DB4294F}" type="pres">
      <dgm:prSet presAssocID="{658A9A91-D2A4-480C-AF26-A6B1043F1CAC}" presName="txSpace" presStyleCnt="0"/>
      <dgm:spPr/>
    </dgm:pt>
    <dgm:pt modelId="{BD615531-E479-4954-9F54-628424E47668}" type="pres">
      <dgm:prSet presAssocID="{658A9A91-D2A4-480C-AF26-A6B1043F1CAC}" presName="desTx" presStyleLbl="revTx" presStyleIdx="3" presStyleCnt="8">
        <dgm:presLayoutVars/>
      </dgm:prSet>
      <dgm:spPr/>
    </dgm:pt>
    <dgm:pt modelId="{D04F7DF3-4C02-40CE-A156-C8F014752B22}" type="pres">
      <dgm:prSet presAssocID="{E389469C-F975-4182-B989-178FAE10A8CE}" presName="sibTrans" presStyleCnt="0"/>
      <dgm:spPr/>
    </dgm:pt>
    <dgm:pt modelId="{71393016-0672-4B83-8E4F-4C4C5F2413A3}" type="pres">
      <dgm:prSet presAssocID="{D28FBCDF-B787-4AFB-B9CC-1461A87AE9BF}" presName="compNode" presStyleCnt="0"/>
      <dgm:spPr/>
    </dgm:pt>
    <dgm:pt modelId="{82EA96D7-AF11-4813-AC25-1464F2A04DB1}" type="pres">
      <dgm:prSet presAssocID="{D28FBCDF-B787-4AFB-B9CC-1461A87AE9BF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o sign"/>
        </a:ext>
      </dgm:extLst>
    </dgm:pt>
    <dgm:pt modelId="{E79ECD70-E469-4636-A63F-C65AF6B0274F}" type="pres">
      <dgm:prSet presAssocID="{D28FBCDF-B787-4AFB-B9CC-1461A87AE9BF}" presName="iconSpace" presStyleCnt="0"/>
      <dgm:spPr/>
    </dgm:pt>
    <dgm:pt modelId="{D9469A91-AEE3-488D-B4D3-84AA9D9F07C6}" type="pres">
      <dgm:prSet presAssocID="{D28FBCDF-B787-4AFB-B9CC-1461A87AE9BF}" presName="parTx" presStyleLbl="revTx" presStyleIdx="4" presStyleCnt="8">
        <dgm:presLayoutVars>
          <dgm:chMax val="0"/>
          <dgm:chPref val="0"/>
        </dgm:presLayoutVars>
      </dgm:prSet>
      <dgm:spPr/>
    </dgm:pt>
    <dgm:pt modelId="{8E65554E-2494-419D-9EDF-E490C492E15D}" type="pres">
      <dgm:prSet presAssocID="{D28FBCDF-B787-4AFB-B9CC-1461A87AE9BF}" presName="txSpace" presStyleCnt="0"/>
      <dgm:spPr/>
    </dgm:pt>
    <dgm:pt modelId="{CC141351-5908-436A-843A-9623886C2FB7}" type="pres">
      <dgm:prSet presAssocID="{D28FBCDF-B787-4AFB-B9CC-1461A87AE9BF}" presName="desTx" presStyleLbl="revTx" presStyleIdx="5" presStyleCnt="8">
        <dgm:presLayoutVars/>
      </dgm:prSet>
      <dgm:spPr/>
    </dgm:pt>
    <dgm:pt modelId="{3F1291E0-1485-440E-8ABC-F2E31CDBB8AF}" type="pres">
      <dgm:prSet presAssocID="{C3EC7AB4-D8E9-4829-8175-9B163BB3E749}" presName="sibTrans" presStyleCnt="0"/>
      <dgm:spPr/>
    </dgm:pt>
    <dgm:pt modelId="{B391BBF5-BFAE-4095-A12E-FC6A788439E5}" type="pres">
      <dgm:prSet presAssocID="{B4A7DD32-5F33-47A1-B3CA-54AEB0990982}" presName="compNode" presStyleCnt="0"/>
      <dgm:spPr/>
    </dgm:pt>
    <dgm:pt modelId="{42561BD0-0125-4ABD-ACA9-6F2F801364B8}" type="pres">
      <dgm:prSet presAssocID="{B4A7DD32-5F33-47A1-B3CA-54AEB0990982}" presName="iconRect" presStyleLbl="node1" presStyleIdx="3" presStyleCnt="4"/>
      <dgm:spPr>
        <a:blipFill>
          <a:blip xmlns:r="http://schemas.openxmlformats.org/officeDocument/2006/relationships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ute speaker with solid fill"/>
        </a:ext>
      </dgm:extLst>
    </dgm:pt>
    <dgm:pt modelId="{5E0259F4-07CF-434B-9E51-96D818D99904}" type="pres">
      <dgm:prSet presAssocID="{B4A7DD32-5F33-47A1-B3CA-54AEB0990982}" presName="iconSpace" presStyleCnt="0"/>
      <dgm:spPr/>
    </dgm:pt>
    <dgm:pt modelId="{B2CCC307-638A-4BCC-8340-B5A856A1C656}" type="pres">
      <dgm:prSet presAssocID="{B4A7DD32-5F33-47A1-B3CA-54AEB0990982}" presName="parTx" presStyleLbl="revTx" presStyleIdx="6" presStyleCnt="8">
        <dgm:presLayoutVars>
          <dgm:chMax val="0"/>
          <dgm:chPref val="0"/>
        </dgm:presLayoutVars>
      </dgm:prSet>
      <dgm:spPr/>
    </dgm:pt>
    <dgm:pt modelId="{A57B59B1-4977-4FEE-8C24-849AF028791F}" type="pres">
      <dgm:prSet presAssocID="{B4A7DD32-5F33-47A1-B3CA-54AEB0990982}" presName="txSpace" presStyleCnt="0"/>
      <dgm:spPr/>
    </dgm:pt>
    <dgm:pt modelId="{EED01755-9672-4A0C-A5E9-A3D545E0740A}" type="pres">
      <dgm:prSet presAssocID="{B4A7DD32-5F33-47A1-B3CA-54AEB0990982}" presName="desTx" presStyleLbl="revTx" presStyleIdx="7" presStyleCnt="8">
        <dgm:presLayoutVars/>
      </dgm:prSet>
      <dgm:spPr/>
    </dgm:pt>
  </dgm:ptLst>
  <dgm:cxnLst>
    <dgm:cxn modelId="{25675A1A-607A-4773-96CF-799EE61D61F9}" srcId="{658A9A91-D2A4-480C-AF26-A6B1043F1CAC}" destId="{A59FB24B-E932-4756-B342-C1EB0F8EE635}" srcOrd="0" destOrd="0" parTransId="{71F6D95D-0BAC-4706-A130-ED8A40922F90}" sibTransId="{C58E37C6-6C50-47F3-AE23-5B8CD691DA62}"/>
    <dgm:cxn modelId="{69D30C21-7A3B-4C1D-AC01-6A374A902348}" type="presOf" srcId="{B4A7DD32-5F33-47A1-B3CA-54AEB0990982}" destId="{B2CCC307-638A-4BCC-8340-B5A856A1C656}" srcOrd="0" destOrd="0" presId="urn:microsoft.com/office/officeart/2018/5/layout/CenteredIconLabelDescriptionList"/>
    <dgm:cxn modelId="{F721AB62-D1AA-4C78-8681-A9E35D8747B3}" type="presOf" srcId="{A59FB24B-E932-4756-B342-C1EB0F8EE635}" destId="{BD615531-E479-4954-9F54-628424E47668}" srcOrd="0" destOrd="0" presId="urn:microsoft.com/office/officeart/2018/5/layout/CenteredIconLabelDescriptionList"/>
    <dgm:cxn modelId="{E367B34D-BCD2-4B2E-962F-85F9C21D5EB3}" srcId="{D28FBCDF-B787-4AFB-B9CC-1461A87AE9BF}" destId="{271F5CA3-5ED6-4CBB-AEB8-8D4529B8D2B3}" srcOrd="0" destOrd="0" parTransId="{0A2D6B51-4EC2-4340-A7EE-30CE4039715D}" sibTransId="{666B5B7E-7EE9-41E9-BD05-5C17F8708475}"/>
    <dgm:cxn modelId="{19D9D259-BA45-48B0-B70F-EFDEFF283B12}" type="presOf" srcId="{7C7EBD17-6018-470C-BD93-0C7C81D9500F}" destId="{EED01755-9672-4A0C-A5E9-A3D545E0740A}" srcOrd="0" destOrd="0" presId="urn:microsoft.com/office/officeart/2018/5/layout/CenteredIconLabelDescriptionList"/>
    <dgm:cxn modelId="{E95F947C-8B26-43BA-862C-45ECC568010F}" srcId="{21A06BA4-EAA1-4D44-BEBA-8C92ED8DA5BF}" destId="{658A9A91-D2A4-480C-AF26-A6B1043F1CAC}" srcOrd="1" destOrd="0" parTransId="{43C38524-641B-4099-A492-95E9760EE8CA}" sibTransId="{E389469C-F975-4182-B989-178FAE10A8CE}"/>
    <dgm:cxn modelId="{C933FA7D-73AC-45B9-9D41-C64D1C557C80}" type="presOf" srcId="{3F6CB042-E3F0-4363-B261-6A97E82CF956}" destId="{4546B3DB-8F0C-4C92-9266-6506D624396B}" srcOrd="0" destOrd="0" presId="urn:microsoft.com/office/officeart/2018/5/layout/CenteredIconLabelDescriptionList"/>
    <dgm:cxn modelId="{D25E247F-2687-4CB0-BAF3-A86CFA99E7F9}" srcId="{21A06BA4-EAA1-4D44-BEBA-8C92ED8DA5BF}" destId="{B4A7DD32-5F33-47A1-B3CA-54AEB0990982}" srcOrd="3" destOrd="0" parTransId="{4F726203-DE21-469A-A6BE-FD40C732F2E2}" sibTransId="{CF52005E-45DB-495B-86A9-AFA926F2584B}"/>
    <dgm:cxn modelId="{5EB04386-BF19-424E-BE7C-72562265AFF8}" srcId="{21A06BA4-EAA1-4D44-BEBA-8C92ED8DA5BF}" destId="{D28FBCDF-B787-4AFB-B9CC-1461A87AE9BF}" srcOrd="2" destOrd="0" parTransId="{839EDB1B-D00B-4DF1-9A50-A9390652852F}" sibTransId="{C3EC7AB4-D8E9-4829-8175-9B163BB3E749}"/>
    <dgm:cxn modelId="{96DCF994-D724-4EE6-A215-F35EE11ED4D8}" srcId="{B4A7DD32-5F33-47A1-B3CA-54AEB0990982}" destId="{7C7EBD17-6018-470C-BD93-0C7C81D9500F}" srcOrd="0" destOrd="0" parTransId="{4E7D371A-9DC6-4AA5-B65B-E32D4AD1C02A}" sibTransId="{CACE0EF7-8769-4362-ADFF-B5435F276087}"/>
    <dgm:cxn modelId="{5B33CA98-77F3-4147-94E4-A6F93626F12E}" type="presOf" srcId="{271F5CA3-5ED6-4CBB-AEB8-8D4529B8D2B3}" destId="{CC141351-5908-436A-843A-9623886C2FB7}" srcOrd="0" destOrd="0" presId="urn:microsoft.com/office/officeart/2018/5/layout/CenteredIconLabelDescriptionList"/>
    <dgm:cxn modelId="{764DBB9E-55A4-4D87-9689-9E7762750BD8}" type="presOf" srcId="{6D72D488-D4A1-4CF6-9F10-416689FE39A7}" destId="{2F7E0AD9-1D16-4CD6-9597-BF7BF35ECEA8}" srcOrd="0" destOrd="0" presId="urn:microsoft.com/office/officeart/2018/5/layout/CenteredIconLabelDescriptionList"/>
    <dgm:cxn modelId="{8B7ECEB0-CA57-4E91-B132-740F74A2AC7D}" type="presOf" srcId="{D28FBCDF-B787-4AFB-B9CC-1461A87AE9BF}" destId="{D9469A91-AEE3-488D-B4D3-84AA9D9F07C6}" srcOrd="0" destOrd="0" presId="urn:microsoft.com/office/officeart/2018/5/layout/CenteredIconLabelDescriptionList"/>
    <dgm:cxn modelId="{B88282EE-361E-4CA4-9E9A-FABBBC2F9E70}" srcId="{21A06BA4-EAA1-4D44-BEBA-8C92ED8DA5BF}" destId="{6D72D488-D4A1-4CF6-9F10-416689FE39A7}" srcOrd="0" destOrd="0" parTransId="{72EE621D-285A-4018-9A07-8CA0FCE7B3FB}" sibTransId="{B0BE7B84-9723-4E09-811F-1C810C88E053}"/>
    <dgm:cxn modelId="{336380EF-4931-4FD6-912D-DEFF1BAB150B}" srcId="{6D72D488-D4A1-4CF6-9F10-416689FE39A7}" destId="{3F6CB042-E3F0-4363-B261-6A97E82CF956}" srcOrd="0" destOrd="0" parTransId="{C038D61E-8298-41C8-A0F3-E6F774851758}" sibTransId="{79FC2A25-88FF-4E65-890D-F243F2A8B96D}"/>
    <dgm:cxn modelId="{F82608F8-9CD3-4C3B-BF8A-7E35DEBDDCFA}" type="presOf" srcId="{21A06BA4-EAA1-4D44-BEBA-8C92ED8DA5BF}" destId="{4B44E7E1-DBC3-4702-B10D-84CD92A776FD}" srcOrd="0" destOrd="0" presId="urn:microsoft.com/office/officeart/2018/5/layout/CenteredIconLabelDescriptionList"/>
    <dgm:cxn modelId="{8758E5FF-4F54-4289-A1AE-E85420D62697}" type="presOf" srcId="{658A9A91-D2A4-480C-AF26-A6B1043F1CAC}" destId="{809AFECC-0C31-4E11-A983-4F887DBF3772}" srcOrd="0" destOrd="0" presId="urn:microsoft.com/office/officeart/2018/5/layout/CenteredIconLabelDescriptionList"/>
    <dgm:cxn modelId="{8DCA7879-2A6D-46D0-8DD8-96038FF04B89}" type="presParOf" srcId="{4B44E7E1-DBC3-4702-B10D-84CD92A776FD}" destId="{1CD79F9F-73F8-4DE1-AA86-29A42DB15D4D}" srcOrd="0" destOrd="0" presId="urn:microsoft.com/office/officeart/2018/5/layout/CenteredIconLabelDescriptionList"/>
    <dgm:cxn modelId="{473E0402-C93E-47B8-A319-CC95C7E05302}" type="presParOf" srcId="{1CD79F9F-73F8-4DE1-AA86-29A42DB15D4D}" destId="{EC967215-0321-47C5-92A6-FD7082598D17}" srcOrd="0" destOrd="0" presId="urn:microsoft.com/office/officeart/2018/5/layout/CenteredIconLabelDescriptionList"/>
    <dgm:cxn modelId="{938D8242-9AA2-4080-912F-014288C79A74}" type="presParOf" srcId="{1CD79F9F-73F8-4DE1-AA86-29A42DB15D4D}" destId="{0660BE39-47F5-4016-9423-214B6F49379C}" srcOrd="1" destOrd="0" presId="urn:microsoft.com/office/officeart/2018/5/layout/CenteredIconLabelDescriptionList"/>
    <dgm:cxn modelId="{0D2E00C6-2230-4774-95B1-DCA13E9635B3}" type="presParOf" srcId="{1CD79F9F-73F8-4DE1-AA86-29A42DB15D4D}" destId="{2F7E0AD9-1D16-4CD6-9597-BF7BF35ECEA8}" srcOrd="2" destOrd="0" presId="urn:microsoft.com/office/officeart/2018/5/layout/CenteredIconLabelDescriptionList"/>
    <dgm:cxn modelId="{B4B715F0-0C35-41B0-807F-D6CDC55DEB4C}" type="presParOf" srcId="{1CD79F9F-73F8-4DE1-AA86-29A42DB15D4D}" destId="{4C9B2C31-15EE-462B-9D94-F981255F5530}" srcOrd="3" destOrd="0" presId="urn:microsoft.com/office/officeart/2018/5/layout/CenteredIconLabelDescriptionList"/>
    <dgm:cxn modelId="{C67B11CF-F93C-4FFD-AF6B-3F4FA0868257}" type="presParOf" srcId="{1CD79F9F-73F8-4DE1-AA86-29A42DB15D4D}" destId="{4546B3DB-8F0C-4C92-9266-6506D624396B}" srcOrd="4" destOrd="0" presId="urn:microsoft.com/office/officeart/2018/5/layout/CenteredIconLabelDescriptionList"/>
    <dgm:cxn modelId="{D07F77A4-3452-4BF7-8651-5D6BD8EF7347}" type="presParOf" srcId="{4B44E7E1-DBC3-4702-B10D-84CD92A776FD}" destId="{1E75B833-7FFC-43C3-A721-FEF04C457079}" srcOrd="1" destOrd="0" presId="urn:microsoft.com/office/officeart/2018/5/layout/CenteredIconLabelDescriptionList"/>
    <dgm:cxn modelId="{C2CED95E-D0B8-4E9A-9112-5E42E0474BBB}" type="presParOf" srcId="{4B44E7E1-DBC3-4702-B10D-84CD92A776FD}" destId="{5E683F76-ED84-4428-9CF0-7BDBC3924A05}" srcOrd="2" destOrd="0" presId="urn:microsoft.com/office/officeart/2018/5/layout/CenteredIconLabelDescriptionList"/>
    <dgm:cxn modelId="{C38017B5-760D-40A5-94BA-8C83AA2BC867}" type="presParOf" srcId="{5E683F76-ED84-4428-9CF0-7BDBC3924A05}" destId="{632E31F4-E7BF-4662-AD77-8B58D1465AB2}" srcOrd="0" destOrd="0" presId="urn:microsoft.com/office/officeart/2018/5/layout/CenteredIconLabelDescriptionList"/>
    <dgm:cxn modelId="{68A5CC8E-C0A1-497B-824B-893D37720521}" type="presParOf" srcId="{5E683F76-ED84-4428-9CF0-7BDBC3924A05}" destId="{8A45A5FC-E168-45EA-87F3-2B8E949608E4}" srcOrd="1" destOrd="0" presId="urn:microsoft.com/office/officeart/2018/5/layout/CenteredIconLabelDescriptionList"/>
    <dgm:cxn modelId="{E091C9B6-AA61-44D7-8645-16A9A12A8EB5}" type="presParOf" srcId="{5E683F76-ED84-4428-9CF0-7BDBC3924A05}" destId="{809AFECC-0C31-4E11-A983-4F887DBF3772}" srcOrd="2" destOrd="0" presId="urn:microsoft.com/office/officeart/2018/5/layout/CenteredIconLabelDescriptionList"/>
    <dgm:cxn modelId="{5565878E-243D-43C0-9B55-46051486DD6C}" type="presParOf" srcId="{5E683F76-ED84-4428-9CF0-7BDBC3924A05}" destId="{C2CAB236-2434-4F2F-B7EA-15AC9DB4294F}" srcOrd="3" destOrd="0" presId="urn:microsoft.com/office/officeart/2018/5/layout/CenteredIconLabelDescriptionList"/>
    <dgm:cxn modelId="{45515BCB-7533-4967-9379-51B8C1649E57}" type="presParOf" srcId="{5E683F76-ED84-4428-9CF0-7BDBC3924A05}" destId="{BD615531-E479-4954-9F54-628424E47668}" srcOrd="4" destOrd="0" presId="urn:microsoft.com/office/officeart/2018/5/layout/CenteredIconLabelDescriptionList"/>
    <dgm:cxn modelId="{587C1BF6-94CC-4885-A390-6CC39BC25728}" type="presParOf" srcId="{4B44E7E1-DBC3-4702-B10D-84CD92A776FD}" destId="{D04F7DF3-4C02-40CE-A156-C8F014752B22}" srcOrd="3" destOrd="0" presId="urn:microsoft.com/office/officeart/2018/5/layout/CenteredIconLabelDescriptionList"/>
    <dgm:cxn modelId="{B9F9D53E-9603-467B-8AC9-50100E15B5AA}" type="presParOf" srcId="{4B44E7E1-DBC3-4702-B10D-84CD92A776FD}" destId="{71393016-0672-4B83-8E4F-4C4C5F2413A3}" srcOrd="4" destOrd="0" presId="urn:microsoft.com/office/officeart/2018/5/layout/CenteredIconLabelDescriptionList"/>
    <dgm:cxn modelId="{D76D93E3-B6B7-4103-831F-BFAC91EDD0C2}" type="presParOf" srcId="{71393016-0672-4B83-8E4F-4C4C5F2413A3}" destId="{82EA96D7-AF11-4813-AC25-1464F2A04DB1}" srcOrd="0" destOrd="0" presId="urn:microsoft.com/office/officeart/2018/5/layout/CenteredIconLabelDescriptionList"/>
    <dgm:cxn modelId="{4C66D2D7-0F26-48A3-A82B-30F388E5D66B}" type="presParOf" srcId="{71393016-0672-4B83-8E4F-4C4C5F2413A3}" destId="{E79ECD70-E469-4636-A63F-C65AF6B0274F}" srcOrd="1" destOrd="0" presId="urn:microsoft.com/office/officeart/2018/5/layout/CenteredIconLabelDescriptionList"/>
    <dgm:cxn modelId="{9DF56788-1116-4062-AA8D-7452CA608E35}" type="presParOf" srcId="{71393016-0672-4B83-8E4F-4C4C5F2413A3}" destId="{D9469A91-AEE3-488D-B4D3-84AA9D9F07C6}" srcOrd="2" destOrd="0" presId="urn:microsoft.com/office/officeart/2018/5/layout/CenteredIconLabelDescriptionList"/>
    <dgm:cxn modelId="{ADB3F975-CC26-43DE-9EFD-FB0617485EE0}" type="presParOf" srcId="{71393016-0672-4B83-8E4F-4C4C5F2413A3}" destId="{8E65554E-2494-419D-9EDF-E490C492E15D}" srcOrd="3" destOrd="0" presId="urn:microsoft.com/office/officeart/2018/5/layout/CenteredIconLabelDescriptionList"/>
    <dgm:cxn modelId="{733536A8-376E-44E1-81ED-6CCD775C45FB}" type="presParOf" srcId="{71393016-0672-4B83-8E4F-4C4C5F2413A3}" destId="{CC141351-5908-436A-843A-9623886C2FB7}" srcOrd="4" destOrd="0" presId="urn:microsoft.com/office/officeart/2018/5/layout/CenteredIconLabelDescriptionList"/>
    <dgm:cxn modelId="{A42FEB19-65CF-4B30-B45D-F1BCB7F6601C}" type="presParOf" srcId="{4B44E7E1-DBC3-4702-B10D-84CD92A776FD}" destId="{3F1291E0-1485-440E-8ABC-F2E31CDBB8AF}" srcOrd="5" destOrd="0" presId="urn:microsoft.com/office/officeart/2018/5/layout/CenteredIconLabelDescriptionList"/>
    <dgm:cxn modelId="{84F6BAAC-8A55-4996-8D06-D7F9DE48E7FC}" type="presParOf" srcId="{4B44E7E1-DBC3-4702-B10D-84CD92A776FD}" destId="{B391BBF5-BFAE-4095-A12E-FC6A788439E5}" srcOrd="6" destOrd="0" presId="urn:microsoft.com/office/officeart/2018/5/layout/CenteredIconLabelDescriptionList"/>
    <dgm:cxn modelId="{5E1AD38C-7205-4138-92FA-BD25C1602FCB}" type="presParOf" srcId="{B391BBF5-BFAE-4095-A12E-FC6A788439E5}" destId="{42561BD0-0125-4ABD-ACA9-6F2F801364B8}" srcOrd="0" destOrd="0" presId="urn:microsoft.com/office/officeart/2018/5/layout/CenteredIconLabelDescriptionList"/>
    <dgm:cxn modelId="{15AD3888-19B6-4A19-B51F-7997520A24CE}" type="presParOf" srcId="{B391BBF5-BFAE-4095-A12E-FC6A788439E5}" destId="{5E0259F4-07CF-434B-9E51-96D818D99904}" srcOrd="1" destOrd="0" presId="urn:microsoft.com/office/officeart/2018/5/layout/CenteredIconLabelDescriptionList"/>
    <dgm:cxn modelId="{A3F283FB-B73F-43E5-BCEB-7CA9DB3DFA92}" type="presParOf" srcId="{B391BBF5-BFAE-4095-A12E-FC6A788439E5}" destId="{B2CCC307-638A-4BCC-8340-B5A856A1C656}" srcOrd="2" destOrd="0" presId="urn:microsoft.com/office/officeart/2018/5/layout/CenteredIconLabelDescriptionList"/>
    <dgm:cxn modelId="{4C3803CB-F4A7-481A-BE6A-7C64D94EDA53}" type="presParOf" srcId="{B391BBF5-BFAE-4095-A12E-FC6A788439E5}" destId="{A57B59B1-4977-4FEE-8C24-849AF028791F}" srcOrd="3" destOrd="0" presId="urn:microsoft.com/office/officeart/2018/5/layout/CenteredIconLabelDescriptionList"/>
    <dgm:cxn modelId="{71BA2E8B-69BD-4CAE-B8C8-F8EB2466D75A}" type="presParOf" srcId="{B391BBF5-BFAE-4095-A12E-FC6A788439E5}" destId="{EED01755-9672-4A0C-A5E9-A3D545E0740A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967215-0321-47C5-92A6-FD7082598D17}">
      <dsp:nvSpPr>
        <dsp:cNvPr id="0" name=""/>
        <dsp:cNvSpPr/>
      </dsp:nvSpPr>
      <dsp:spPr>
        <a:xfrm>
          <a:off x="762194" y="1128734"/>
          <a:ext cx="812109" cy="81210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F7E0AD9-1D16-4CD6-9597-BF7BF35ECEA8}">
      <dsp:nvSpPr>
        <dsp:cNvPr id="0" name=""/>
        <dsp:cNvSpPr/>
      </dsp:nvSpPr>
      <dsp:spPr>
        <a:xfrm>
          <a:off x="8092" y="2030880"/>
          <a:ext cx="2320312" cy="348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200" kern="1200" dirty="0"/>
            <a:t>Utilize Surfaces</a:t>
          </a:r>
        </a:p>
      </dsp:txBody>
      <dsp:txXfrm>
        <a:off x="8092" y="2030880"/>
        <a:ext cx="2320312" cy="348046"/>
      </dsp:txXfrm>
    </dsp:sp>
    <dsp:sp modelId="{4546B3DB-8F0C-4C92-9266-6506D624396B}">
      <dsp:nvSpPr>
        <dsp:cNvPr id="0" name=""/>
        <dsp:cNvSpPr/>
      </dsp:nvSpPr>
      <dsp:spPr>
        <a:xfrm>
          <a:off x="8092" y="2420804"/>
          <a:ext cx="2320312" cy="8017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Mixing hard and soft surfaces to balance noise</a:t>
          </a:r>
        </a:p>
      </dsp:txBody>
      <dsp:txXfrm>
        <a:off x="8092" y="2420804"/>
        <a:ext cx="2320312" cy="801798"/>
      </dsp:txXfrm>
    </dsp:sp>
    <dsp:sp modelId="{632E31F4-E7BF-4662-AD77-8B58D1465AB2}">
      <dsp:nvSpPr>
        <dsp:cNvPr id="0" name=""/>
        <dsp:cNvSpPr/>
      </dsp:nvSpPr>
      <dsp:spPr>
        <a:xfrm>
          <a:off x="3488561" y="1128734"/>
          <a:ext cx="812109" cy="81210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09AFECC-0C31-4E11-A983-4F887DBF3772}">
      <dsp:nvSpPr>
        <dsp:cNvPr id="0" name=""/>
        <dsp:cNvSpPr/>
      </dsp:nvSpPr>
      <dsp:spPr>
        <a:xfrm>
          <a:off x="2734460" y="2030880"/>
          <a:ext cx="2320312" cy="348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200" kern="1200" dirty="0"/>
            <a:t>Shape the Room</a:t>
          </a:r>
        </a:p>
      </dsp:txBody>
      <dsp:txXfrm>
        <a:off x="2734460" y="2030880"/>
        <a:ext cx="2320312" cy="348046"/>
      </dsp:txXfrm>
    </dsp:sp>
    <dsp:sp modelId="{BD615531-E479-4954-9F54-628424E47668}">
      <dsp:nvSpPr>
        <dsp:cNvPr id="0" name=""/>
        <dsp:cNvSpPr/>
      </dsp:nvSpPr>
      <dsp:spPr>
        <a:xfrm>
          <a:off x="2734460" y="2420804"/>
          <a:ext cx="2320312" cy="8017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Orient the space to improve communication</a:t>
          </a:r>
        </a:p>
      </dsp:txBody>
      <dsp:txXfrm>
        <a:off x="2734460" y="2420804"/>
        <a:ext cx="2320312" cy="801798"/>
      </dsp:txXfrm>
    </dsp:sp>
    <dsp:sp modelId="{82EA96D7-AF11-4813-AC25-1464F2A04DB1}">
      <dsp:nvSpPr>
        <dsp:cNvPr id="0" name=""/>
        <dsp:cNvSpPr/>
      </dsp:nvSpPr>
      <dsp:spPr>
        <a:xfrm>
          <a:off x="6214928" y="1128734"/>
          <a:ext cx="812109" cy="81210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9469A91-AEE3-488D-B4D3-84AA9D9F07C6}">
      <dsp:nvSpPr>
        <dsp:cNvPr id="0" name=""/>
        <dsp:cNvSpPr/>
      </dsp:nvSpPr>
      <dsp:spPr>
        <a:xfrm>
          <a:off x="5460827" y="2030880"/>
          <a:ext cx="2320312" cy="348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200" kern="1200"/>
            <a:t>Dampen Noise</a:t>
          </a:r>
        </a:p>
      </dsp:txBody>
      <dsp:txXfrm>
        <a:off x="5460827" y="2030880"/>
        <a:ext cx="2320312" cy="348046"/>
      </dsp:txXfrm>
    </dsp:sp>
    <dsp:sp modelId="{CC141351-5908-436A-843A-9623886C2FB7}">
      <dsp:nvSpPr>
        <dsp:cNvPr id="0" name=""/>
        <dsp:cNvSpPr/>
      </dsp:nvSpPr>
      <dsp:spPr>
        <a:xfrm>
          <a:off x="5460827" y="2420804"/>
          <a:ext cx="2320312" cy="8017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Strategically use fabric/foam to absorb noise</a:t>
          </a:r>
        </a:p>
      </dsp:txBody>
      <dsp:txXfrm>
        <a:off x="5460827" y="2420804"/>
        <a:ext cx="2320312" cy="801798"/>
      </dsp:txXfrm>
    </dsp:sp>
    <dsp:sp modelId="{42561BD0-0125-4ABD-ACA9-6F2F801364B8}">
      <dsp:nvSpPr>
        <dsp:cNvPr id="0" name=""/>
        <dsp:cNvSpPr/>
      </dsp:nvSpPr>
      <dsp:spPr>
        <a:xfrm>
          <a:off x="8941296" y="1128734"/>
          <a:ext cx="812109" cy="812109"/>
        </a:xfrm>
        <a:prstGeom prst="rect">
          <a:avLst/>
        </a:prstGeom>
        <a:blipFill>
          <a:blip xmlns:r="http://schemas.openxmlformats.org/officeDocument/2006/relationships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2CCC307-638A-4BCC-8340-B5A856A1C656}">
      <dsp:nvSpPr>
        <dsp:cNvPr id="0" name=""/>
        <dsp:cNvSpPr/>
      </dsp:nvSpPr>
      <dsp:spPr>
        <a:xfrm>
          <a:off x="8187194" y="2030880"/>
          <a:ext cx="2320312" cy="348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200" kern="1200" dirty="0"/>
            <a:t>Isolate the Space</a:t>
          </a:r>
        </a:p>
      </dsp:txBody>
      <dsp:txXfrm>
        <a:off x="8187194" y="2030880"/>
        <a:ext cx="2320312" cy="348046"/>
      </dsp:txXfrm>
    </dsp:sp>
    <dsp:sp modelId="{EED01755-9672-4A0C-A5E9-A3D545E0740A}">
      <dsp:nvSpPr>
        <dsp:cNvPr id="0" name=""/>
        <dsp:cNvSpPr/>
      </dsp:nvSpPr>
      <dsp:spPr>
        <a:xfrm>
          <a:off x="8187194" y="2420804"/>
          <a:ext cx="2320312" cy="8017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Seal windows and doors to limit noise from the outside</a:t>
          </a:r>
        </a:p>
      </dsp:txBody>
      <dsp:txXfrm>
        <a:off x="8187194" y="2420804"/>
        <a:ext cx="2320312" cy="8017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778EA1-10F3-4B49-8191-2AEF3001F04D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A87D3E-CF6A-4796-B5CF-5522D9A3B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042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A87D3E-CF6A-4796-B5CF-5522D9A3B5F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258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A87D3E-CF6A-4796-B5CF-5522D9A3B5F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8795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Parallel walls cause noise to ping-pong back and forth across the space</a:t>
            </a:r>
          </a:p>
          <a:p>
            <a:r>
              <a:rPr lang="en-US" dirty="0"/>
              <a:t>Corners often trap noise, especially low frequency noise</a:t>
            </a:r>
          </a:p>
          <a:p>
            <a:r>
              <a:rPr lang="en-US" dirty="0"/>
              <a:t>Creating irregular furniture arrangements helps avoid the creation of sound corridors and disperses sound across the room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A87D3E-CF6A-4796-B5CF-5522D9A3B5F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423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Rugs can also be used but are left out due to the tripping risk.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A87D3E-CF6A-4796-B5CF-5522D9A3B5F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627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A87D3E-CF6A-4796-B5CF-5522D9A3B5F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9589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1C7A4-7376-52E6-8B0A-784E4696E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607EA2-9776-C3D2-B9BA-725A3A016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A8B643-97CA-8146-295E-636F996620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 you for your time and attention. We look forward to the rest of the presentations in today's session and to our conversation together. Thank you.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851FD6-626D-652D-B604-8EC4BFC0E7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943EA-69D9-7E49-97CD-A49926F617C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439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6546A-9F45-2D49-F5A1-1858FAF64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A05F93-4B84-3C91-B12C-14A4DFDEE0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BA5AB-0E77-13FA-BAFA-0EBF1869C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D137-67C2-465E-B8CF-89B3A483FEC6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C03400-B522-993E-6112-AD491645F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4D2106-5ED8-1AB9-9C68-38B712FE8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8D49-5637-4EB5-9240-C682E3402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74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77DB8-5A76-FF29-DAC2-9C6352332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F8C642-A45C-C733-EF96-D2E72D4709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60DAB3-E1E9-7271-A90C-1C8880E5A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D137-67C2-465E-B8CF-89B3A483FEC6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8DD3AC-A912-B39B-1DB4-74CF9ACC8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231260-FC13-024D-1C48-BCE43AE1D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8D49-5637-4EB5-9240-C682E3402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268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AA65AB-1E8D-FDBC-7453-49D6738303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8CA765-E4D2-671A-FAF9-C21B76DDEB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D21AB2-FCFF-428F-7D1B-2D81BA55C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D137-67C2-465E-B8CF-89B3A483FEC6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0FE2A3-2409-2A54-506A-F716ECD94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BF9B6-B20B-297A-92E1-B64DC3ACB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8D49-5637-4EB5-9240-C682E3402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3860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 Slide">
    <p:bg>
      <p:bgPr>
        <a:solidFill>
          <a:srgbClr val="CC00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250B8E2-B537-6EFB-374D-6866E978A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838700" y="2079811"/>
            <a:ext cx="2514600" cy="0"/>
          </a:xfrm>
          <a:prstGeom prst="line">
            <a:avLst/>
          </a:prstGeom>
          <a:ln w="22225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AC533B8E-DBF3-664D-901D-8735DE7752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9325" y="2458721"/>
            <a:ext cx="10252075" cy="1544319"/>
          </a:xfrm>
        </p:spPr>
        <p:txBody>
          <a:bodyPr lIns="0" tIns="0" rIns="0" bIns="0" anchor="ctr" anchorCtr="0">
            <a:noAutofit/>
          </a:bodyPr>
          <a:lstStyle>
            <a:lvl1pPr algn="ctr">
              <a:defRPr sz="6000" b="1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Edit Closing</a:t>
            </a:r>
          </a:p>
        </p:txBody>
      </p:sp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2119FE30-91A4-2D7F-D1A4-B272952C75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4724" y="4147359"/>
            <a:ext cx="10264775" cy="1458376"/>
          </a:xfrm>
        </p:spPr>
        <p:txBody>
          <a:bodyPr lIns="0" tIns="0" rIns="0" bIns="0">
            <a:noAutofit/>
          </a:bodyPr>
          <a:lstStyle>
            <a:lvl1pPr marL="0" indent="0" algn="ctr">
              <a:spcBef>
                <a:spcPts val="600"/>
              </a:spcBef>
              <a:buNone/>
              <a:defRPr sz="2200">
                <a:solidFill>
                  <a:schemeClr val="bg1"/>
                </a:solidFill>
                <a:latin typeface="+mn-lt"/>
                <a:ea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Contact Info</a:t>
            </a:r>
          </a:p>
        </p:txBody>
      </p:sp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2FC92C3B-000E-FB7A-35FB-834F83057C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3612" y="5884510"/>
            <a:ext cx="10264775" cy="729188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800" i="1">
                <a:solidFill>
                  <a:schemeClr val="bg1"/>
                </a:solidFill>
                <a:latin typeface="+mn-lt"/>
                <a:ea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Unit, Office, or Department Name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65DE6B-CBF1-058F-A815-41B1CBDD8B8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082632" y="769110"/>
            <a:ext cx="4357190" cy="748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665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>
          <p15:clr>
            <a:srgbClr val="FBAE40"/>
          </p15:clr>
        </p15:guide>
        <p15:guide id="3" pos="705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7BB64-355A-8A31-9047-29736115F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AFB82-D8D1-56CF-5CFC-BD9970A5DD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89331B-0321-19CF-B61C-B20FE439D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D137-67C2-465E-B8CF-89B3A483FEC6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DE12F0-97CD-7C4A-9E50-7EBA1DEBC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C1B12C-16A2-E508-B3BA-1BE48AD67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8D49-5637-4EB5-9240-C682E3402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580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31128-0BE1-3581-E713-E6FDBEE3E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482BD6-741D-EF72-B3D1-D876306F6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8C477F-3B7F-40BD-D667-76F384AC5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D137-67C2-465E-B8CF-89B3A483FEC6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CE748-E8D3-5E04-D93E-CED553C83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292980-C0C4-15BD-2BDB-24B933C43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8D49-5637-4EB5-9240-C682E3402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94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96B44-0AA5-1F3C-55B7-96FC78062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4C43C-5A9D-D96B-B0F4-D2C4EDEA9D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012C76-3446-C51D-6361-2AA6BBDDC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0FC39E-E8DF-6AB1-3ED5-0D139ABF5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D137-67C2-465E-B8CF-89B3A483FEC6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AACE9E-5E0F-4E61-3FB8-C45C2D29C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31EF41-243E-14D2-C837-9C283ECD0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8D49-5637-4EB5-9240-C682E3402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517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BD0ED-EC56-0957-F714-1B8AA5527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FF560B-4340-B15F-BF3E-C6FB6115F0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D69ED8-E00C-E43E-9AF4-71E99ACA2C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050D32-FDE0-3515-2D79-349C8CEE42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ADFD02-4A4C-E303-B2D9-5493B2BFEC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161F74-842E-85EC-703B-DC05C8986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D137-67C2-465E-B8CF-89B3A483FEC6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41F2DC-A2BA-B5B5-3868-9F21FA64A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FCB0AC-1B61-4DBD-A134-7545E79AF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8D49-5637-4EB5-9240-C682E3402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640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F99F1-A95E-09D9-7165-6FB07BF3A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AD0D3-9267-52DB-7915-097DA213D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D137-67C2-465E-B8CF-89B3A483FEC6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BD49B-1FF1-0B7F-0401-FDB346892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56FFF5-42A3-D4FB-41FC-FFE6508B1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8D49-5637-4EB5-9240-C682E3402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69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C10581-F71E-FF09-1030-17D3E2083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D137-67C2-465E-B8CF-89B3A483FEC6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518629-FFF2-DBC4-752B-6E3B04AE0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7A2E47-3240-DE9B-3D6A-DE2F7A83B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8D49-5637-4EB5-9240-C682E3402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532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FDF3E-E359-A40A-DA26-EB584314D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C75B2-4763-1BE7-DA24-A19A03F647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1EA238-D5D6-A57E-F86A-594CE90E3F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9F88DB-D5A5-E0FE-D3D7-BF501E2D3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D137-67C2-465E-B8CF-89B3A483FEC6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B1DDC3-A0AA-67B2-5A29-0753EFFC3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1145D2-6899-7385-00F7-15B63315B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8D49-5637-4EB5-9240-C682E3402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175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2C1A7-A128-54CD-7F68-23CEF1A78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35DB72-9999-48B2-D5D2-B1CF357D55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FD7FB6-975E-6927-A38D-77A7552CCC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2F1719-5719-BF4B-0085-D76018B48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D137-67C2-465E-B8CF-89B3A483FEC6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91F565-CF77-D807-B289-9BBFA5925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368B43-0BC2-3348-31E7-D9CC5FD8E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8D49-5637-4EB5-9240-C682E3402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47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D99944-D851-13B3-C02F-24828CFFD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C85C7F-721D-6F97-EE91-CA13879167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037313-EA44-C97B-4C60-66AF91C5C8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00D137-67C2-465E-B8CF-89B3A483FEC6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D58722-7993-C204-2993-B2AA94330E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BA5F0C-6F2F-D21F-AA09-48146DA11B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8A8D49-5637-4EB5-9240-C682E3402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509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socialwork.rutgers.edu/agin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mazon.com/Rose-Home-Fashion-ft-Tall-15-7-Freestanding/dp/B07QQ25W3P/ref=sr_1_18?crid=JY240UCA7H43&amp;dib=eyJ2IjoiMSJ9.aR1dNIRtmQb0yRQ4EkL5dvWxT8-mLGRMhyHqw_qUc4fJ9GD2QWaVM1ME5vdFc98bQE5qHrDYI6c0corjW2g72-_f8DFNfr1CYstpli9R5i79m_bs7L12PyaB8gVNPNAMu3ojH1V-CjOyuw1tl9cF8idnpGj_2t6SJtElKlZzzGSCnYk-sfsZWiKHBH63B91rLm4JoWa4pxhdSMaQkn4RQjxYU7DIhGzKliPpTIaUmyGlw-mEDVTKFQFSehCWp8Tk9yJoWxEc5N5SvNm0VUSs7gixMDdHnJGa1XzlAXib7Ig.xNkIlpGKC10l1hmzACdTuDL-GJk1v4JQ94jcD0BB11I&amp;dib_tag=se&amp;keywords=cute+room+divider&amp;qid=1783011746&amp;sprefix=cute+room+divider%2Caps%2C109&amp;sr=8-18" TargetMode="External"/><Relationship Id="rId3" Type="http://schemas.openxmlformats.org/officeDocument/2006/relationships/hyperlink" Target="https://www.amazon.com/NICETOWN-Thermal-Insulated-Blackout-Curtains/dp/B01CS31R94/ref=sr_1_11?dib=eyJ2IjoiMSJ9.yieGgFbe9QrLoXAtGmo1tB5-rZz0OuzSmLVWrwqNjbj2DOfKhYPIlMP790iW4Olmerekt3CfjI6PmUkxt3sAjx2x7Od1b7shgBc3_zXvAhlni4WhNd80o5LbL90RiXpK6BXQWxBCw9fVAf013CB0bKzsUhpKHFRv9_U9f0B4Pc9avc3Mx3GjNtpWSjCOeAyqn0bPqT7bLZtjQhxVZA7atcZcV46_VJnYlOB6WlcLliIHScUIE_A-jKvj0y_8nB9_3-HB7jhj3RFDiBdwooF0qh_lmyJmh4AO4ENxmeepLX0.s3c8vkNldiceXFpdxwZGL06fgnMTPbdmMZwj8lLoKbE&amp;dib_tag=se&amp;keywords=heavy+curtains&amp;qid=1783010281&amp;sr=8-11" TargetMode="External"/><Relationship Id="rId7" Type="http://schemas.openxmlformats.org/officeDocument/2006/relationships/hyperlink" Target="https://www.amazon.com/sspa/click?ie=UTF8&amp;spc=MTozNjc2ODM0ODk0NzMyMzg2OjE3ODMwMTA0MTg6c3BfbXRmOjMwMTA5OTM0Mzc2MjcwMjo6MDo6&amp;url=%2FAcoustic-TONOR-Soundproof-Absorbing-Interior%2Fdp%2FB0CDBP4TXY%2Fref%3Dsr_1_12_sspa%3Fcrid%3D3KRA8L7NJCMQJ%26dib%3DeyJ2IjoiMSJ9.A0dgpQl7qK1HIYNhVF4z2nb7ehMYNkWFg0vv1dxgRgOXxb-PhJT-Fz6Jg86pMRrJOCwuHFQDAP14V4LkCNGSXq_K7bdlgVBD4u21QBAo1vMrfv-rUvk4cS9ixIL1MAr3A7_8uZOnRT91LrKwRaOA7_0wFxQVuQa9VSUfD3FRGQOvRjoUpD9LgpKyuZEnhQCYoA_vyNExsNguNtJlu5YVu0UWUqv5aLj3rlNj4660giOOmSeW5E1y0vdzwcJ3TKysPT9pnQwtQrxa-KvzLvZTZxaLsD1_kfw8hO74neRqwsI.XKc8_Zanrni6Yg9nw4sUQ6afdp91jzzFdbAtT0Az5kk%26dib_tag%3Dse%26keywords%3Dacoustic%2Bpanels%26qid%3D1783010418%26sprefix%3Dacoustic%2Bpanels%252Caps%252C130%26sr%3D8-12-spons%26sp_csd%3Dd2lkZ2V0TmFtZT1zcF9tdGY%26psc%3D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amazon.com/sspa/click?ie=UTF8&amp;spc=MTo2MDk5Njg0NTgxODEwMzg2OjE3ODMwMTAxOTA6c3BfYXRmOjMwMDg4MjE5MjM4NTUwMjo6MDo6&amp;url=%2FFurniture-Pieces-Hardwood-Floors-Protectors%2Fdp%2FB0CQC7VP6Q%2Fref%3Dsr_1_1_sspa%3Fcrid%3D3LAAWTY735VMB%26dib%3DeyJ2IjoiMSJ9.7BaDwE6FPcHklgHRMykSAhlN4FyenXZWIEy3mI9hZmTh31Htj7agGkBoDQ8ihOlzb1SR8Sco1tEdpkh3G17E0ok_pryjsuS5I5o_Tosb2OmxqWY-KfL_NOkZhHy5NA8tLqsUetYjYlxFCbsH5GpkfIqLzAbUI-ECS52C-41LGKVWC0DoQ7jlhlu9_jeJP9ixqIRgHpnanSdPxXt2DNVtwKZWnuQbJr-OwxeNL75vtdQFbJWnwRqvqWD7TLq0YIHWzvCKjDEwJNArjtH_y67lCZ8Hy_XUzQquS3aUBBlCNiY.sra_S5ORgQgDvQV3a_5HyRnN_fjaXb1I-JgTdQaggH4%26dib_tag%3Dse%26keywords%3Dpads%2Bfor%2Bfurniture%2Blegs%2Bon%2Bhardwood%2Bfloor%26qid%3D1783010190%26sprefix%3Dpads%2Bfor%2Bfurni%252Caps%252C268%26sr%3D8-1-spons%26sp_csd%3Dd2lkZ2V0TmFtZT1zcF9hdGY%26psc%3D1" TargetMode="External"/><Relationship Id="rId11" Type="http://schemas.openxmlformats.org/officeDocument/2006/relationships/hyperlink" Target="https://www.amazon.com/MABOZOO-Dampening-Soundproof-Grommets-Reducing/dp/B0CWP7FYYC/ref=sr_1_27?crid=2WVD0HQQF8KQF&amp;dib=eyJ2IjoiMSJ9.2boRLsKvfeyP8W7UtwGxE7OG1hBmzSeD-wYGpHNmg2sNbm5BWJF0DPKRDLnj4zWTBFZM2_OGKIh6BX0QCK2lsWDP-XZlYUypCM0A6xU_Q0Sld6Uqer-wrJ7WNU4D9epsobSfoyBSsv7pJc5Fdbmttf6zd7THqVYCpbxYmBxQ34o-kBUyE1ZKAjY3cQTdYVD7ajPI-xl5r82Q0MKbHAt7079k5bNVH5DCt5YKsRPt8Po0Sc0yaJBZFXjiqFijCb4FJOP_MUhE_lAMnfnCkD_5zrLfjDPHfnYQ231GFqazduQ.cpe_3mlMk1_cQraHbMB7JFrt-mOfu8jj95AjHgoGE8Q&amp;dib_tag=se&amp;keywords=acoustic+blanket+for+door&amp;qid=1783011437&amp;sprefix=acoustic+blanket+%2Caps%2C228&amp;sr=8-27" TargetMode="External"/><Relationship Id="rId5" Type="http://schemas.openxmlformats.org/officeDocument/2006/relationships/hyperlink" Target="https://aax-us-east-retail-direct.amazon.com/x/c/JGMWtXy3HmRHZzbFPEqm8gUAAAGfI69PEQEAAAH2AQBvbm9fdHhuX2JpZDYgICBvbm9fdHhuX2ltcDEgICANag-e/clv1c_ek-wBIHXIrTanWdycMhRI8ha-LiQErVqrYmZcXTDq7x6w2nY7tbcTcOXbqXKFj0ey_PqCDdc2z_ulgoOej3kYTTfd3pCrCi5KTua8NTE0dQ88bpTiKniCywYov95xMMejRMoT_rhKcnO3tlK_qU2e1TbuNkc5XGqMsZ1wR8ynMaE-zzdPfTKnpbFjglsr9OQRIe75spBBlvO8SQ8Ay2ZpyrfWAo2QFn7fX7cjxC1GHF4N9MWHKZZGp82RDQb0ka168Rg9Lgvb7oWsLMAAPBynMxVQ00NCBwUBHDcygUsePk8SN-khcqoM568Oct3KccftnZayqEldlJ2CRcEW13nGhjxi1IoUyUg02MbcBxTBF9Gq9y1UmneHR5DlOnWwRSsAlMfbBW9X63beTc34CJ0COYVgaVLZVa46zJIKvt1sdFEuCm6FlM2MppkHM9VBGMbeSZLRJphX1Cvsk-UtCNUHGMXOCC2kCm385e7pHB60bVVCF2DQIxX9gWAJrgF-Ns2L8NRSlnuTdTX4FhH-2Iw_lcIMdqE_8OBUwqyag64-9LWNqYr25AQzYI1fHsy73_OkyQQNKrluJ0vRh69pcc55OOp9GHr1os6O8DAWui2mFL0ElSUyEGwt_inigPmqGYIzfrLjmZKRv2m_j6s4Y1E0FvI_B7nrLFAIaogfhzatmeoxpWtBZ6MAcP1LSK7IRF9EnaG4H9BeFEYjmmdIPdP8W8wJycBMoCMXNSIUYLQFEk6SvCxfi4rd0MzR607wBzde0Jz7eFX-3cdryHFt2JGAdpgmOWZa_7YP0dZP90muAS4iy1d0nKq-VVvbo6TYDbignbbLDAyG2EFDo2e3OX1Zt2AuHGoUiAQ5GYob9ffFCqx1o03_MuiWph8K9tRbuKomwu7WIxO5iBq_Cth-D1JNfD7C2aMqL71go7BD55p-xdF0TWYJAucok1-8tVJ0M-HZPFE2Ye9_RKzsG_6W9vHGVtgVL4LWlBKiBWU7NdZb7P8OkVxYyLUmJwfY8yh8naYxt0ngY_gAgGxgpVBuSMGvRwwcg2ephPemP5d0ZXUtX_C07J5KBJBhE_NdsJJv8e23MsjImZk5D7jCD8ZTtA8e3x0aizZv93Y7dSfha7BmhY6s7wG-dryFr7jSo_BRBCBhXRoXugDu1aRarlQyhsH6BNnvGSgGgbTzQXmQml3gZO_vpbWB6SYj04fpulLdJ6y0RLwJf2XxXIoEv4-GXcmTCnLjKmFjV0GGR61o10qrlZEI7-ogRCNfSnLnXS16pMdyoMqBZzowy8wEfzXqPbRI4c7fvIMmtdiO4nTHvJTjXxlNbFmQZjJdByRO6jZSqRGWRfTlOGUngbkjVeHAnpt4G8YkBn1nodx62vs3jm7ugABJcG1oQk64KHUz95fY7zslaVJTPIma14N47ZdX8RR1b7HLQQrDNt9N7qHV-RWNeULQ4JSFBj3Y6jYqJtyLLehx-wsUWrxwgRy2aWcnkmr8H0kzM-aMNv0pdZYAxrqzKcpWRSz0zns0n57yzeWsiCzQyjjXn99v_R8y6-nQS3UGk3NYHksj3JrmLCGp7FpcpgjGcSuTjeEt3Xlq2AuHtdudZ1pYjwD0O8SUq9WlVVckED41l2uJTqtI0r6HU_cQnKzn5UfAAywDa1ExMhw3iZSkRc0C_2-HsoejnYijP-a8-mCUcvP-DMKdZ8/https:/www.amazon.com/gp/aw/d/B0CGZRVT29/?_encoding=UTF8&amp;pd_rd_plhdr=t&amp;aaxitk=6e323d4b4d95e543fc770864239e9e76&amp;hsa_cr_id=0&amp;qid=1783010119&amp;sr=1-3-f02f01d6-adaf-4bef-9a7c-29308eff9043&amp;ref_=sbx__sbtcd2_asin_2_title&amp;pd_rd_w=XbzAS&amp;content-id=am" TargetMode="External"/><Relationship Id="rId10" Type="http://schemas.openxmlformats.org/officeDocument/2006/relationships/hyperlink" Target="https://www.amazon.com/sspa/click?ie=UTF8&amp;spc=MToxMzU1NDQ5MDA5NTE0Njg5OjE3ODMwMTExNDk6c3BfbXRmOjMwMTMxODEyMTExNDkwMjo6MDo6&amp;url=%2FWeather-Stripping-Doors-Windows-0-35x0-20x16-5%2Fdp%2FB0F3JL571L%2Fref%3Dsr_1_18_sspa%3Fcrid%3D2LDYXE4GGE4JR%26dib%3DeyJ2IjoiMSJ9.HuHQ1xBsp6VqdbqBwTDVywZX4aWS9XnsX6LAnKYVPw_BrBfRHIrtg9sX6pheQMnWynpDnsAigjvX98rTNdhvYLx91Nk2YVkWgCT_US3e2fphLxf5KJB7trUmssHHRJeUA4QKB8h0VaTDKNZMc16cc1_LQIaIPHNqP7FloG0RVx_G8BkgFHxPXAiouf-tkeMTtwFOz-2e3MJhoh3b8BmWwXX7kFkqJ7ZtlL4uCrJsfv-_SAeYdgIOsjsRcRl0TQoJXNev_7y-6QthNMbqqjbwZaytzh5Z6tVmQh3sFEy-rzY.z21uoPjaMrTXqaJ2cyfVbqu_SiO1UCvB6fChq5P89IE%26dib_tag%3Dse%26keywords%3Dsound%2Bproof%2Bdoor%2Bkit%26qid%3D1783011149%26sprefix%3Dsound%2Bproof%2Bdoor%2Bkit%252Caps%252C204%26sr%3D8-18-spons%26sp_csd%3Dd2lkZ2V0TmFtZT1zcF9tdGY%26psc%3D1" TargetMode="External"/><Relationship Id="rId4" Type="http://schemas.openxmlformats.org/officeDocument/2006/relationships/hyperlink" Target="https://www.amazon.com/Acoustic-Soundproof-Absorbing-Insulation-Ceiling/dp/B07VDTR22R?th=1" TargetMode="External"/><Relationship Id="rId9" Type="http://schemas.openxmlformats.org/officeDocument/2006/relationships/hyperlink" Target="https://www.amazon.com/GroTheory-Stopper-Blocker-Soundproof-Stripping/dp/B07ZQ2BXL5/ref=sr_1_5?crid=2LDYXE4GGE4JR&amp;dib=eyJ2IjoiMSJ9.HuHQ1xBsp6VqdbqBwTDVywZX4aWS9XnsX6LAnKYVPw_BrBfRHIrtg9sX6pheQMnWynpDnsAigjvX98rTNdhvYLx91Nk2YVkWgCT_US3e2fphLxf5KJB7trUmssHHRJeUA4QKB8h0VaTDKNZMc16cc1_LQIaIPHNqP7FloG0RVx_G8BkgFHxPXAiouf-tkeMTtwFOz-2e3MJhoh3b8BmWwXX7kFkqJ7ZtlL4uCrJsfv-_SAeYdgIOsjsRcRl0TQoJXNev_7y-6QthNMbqqjbwZaytzh5Z6tVmQh3sFEy-rzY.z21uoPjaMrTXqaJ2cyfVbqu_SiO1UCvB6fChq5P89IE&amp;dib_tag=se&amp;keywords=sound+proof+door+kit&amp;qid=1783011149&amp;sprefix=sound+proof+door+kit%2Caps%2C204&amp;sr=8-5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chdaily.com/936397/architecture-for-people-with-hearing-loss-6-design-tips" TargetMode="External"/><Relationship Id="rId2" Type="http://schemas.openxmlformats.org/officeDocument/2006/relationships/hyperlink" Target="https://infoguides.rit.edu/deafspace/principle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asiarchitectural.com/architectural-acoustics-101/" TargetMode="External"/><Relationship Id="rId4" Type="http://schemas.openxmlformats.org/officeDocument/2006/relationships/hyperlink" Target="https://www.asiarchitectural.com/how-architects-shape-social-wellbeing-acoustic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278ADA9-6383-4BDD-80D2-8899A4026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4B7147-B0F6-40ED-B5A2-FF72BC819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6D2DE0-0628-4A9A-A59D-7BA8B5EB3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8E405C9-94BE-41DA-928C-DEC9A8550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77EE4B-65D7-F912-0CBD-EB2B99FC88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5031" y="1380754"/>
            <a:ext cx="5561938" cy="2513516"/>
          </a:xfrm>
        </p:spPr>
        <p:txBody>
          <a:bodyPr>
            <a:normAutofit/>
          </a:bodyPr>
          <a:lstStyle/>
          <a:p>
            <a:r>
              <a:rPr lang="en-US" sz="4200" dirty="0"/>
              <a:t>Low-Cost Environmental Adjustments for Community Members Who Are Hard of Hearing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D5F564-D243-2E80-2EE5-CBBFD3C3B5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5031" y="4076802"/>
            <a:ext cx="5561938" cy="153458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Colette Reasonover, M.A., M.S.W. </a:t>
            </a:r>
          </a:p>
          <a:p>
            <a:r>
              <a:rPr lang="en-US" dirty="0"/>
              <a:t>NJAAW - Making Your Senior Center - and Community Spaces - Hearing Friendly</a:t>
            </a:r>
          </a:p>
          <a:p>
            <a:r>
              <a:rPr lang="en-US" dirty="0"/>
              <a:t>08/18/2026</a:t>
            </a: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D2091A72-D5BB-42AC-8FD3-F7747D908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222429" flipV="1">
            <a:off x="2494119" y="6170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ED12BFC-A737-46AF-8411-481112D54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0995" y="5310973"/>
            <a:ext cx="705948" cy="68679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655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3A1C3-49FA-13DE-5862-6BC906DAF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40E4F-F020-6FEB-6A98-EA5543663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9325" y="2092959"/>
            <a:ext cx="10252075" cy="1544319"/>
          </a:xfrm>
        </p:spPr>
        <p:txBody>
          <a:bodyPr/>
          <a:lstStyle/>
          <a:p>
            <a:pPr algn="l"/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88863C-A777-0384-EEED-ABFBC56996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49325" y="3327991"/>
            <a:ext cx="4351746" cy="2170317"/>
          </a:xfrm>
        </p:spPr>
        <p:txBody>
          <a:bodyPr/>
          <a:lstStyle/>
          <a:p>
            <a:pPr lvl="0" algn="l"/>
            <a:r>
              <a:rPr lang="en-US" dirty="0" err="1"/>
              <a:t>agingcollab@ssw.rutgers.edu</a:t>
            </a:r>
            <a:endParaRPr lang="en-US" dirty="0"/>
          </a:p>
          <a:p>
            <a:pPr algn="l"/>
            <a:endParaRPr lang="en-US" dirty="0"/>
          </a:p>
          <a:p>
            <a:pPr algn="l"/>
            <a:r>
              <a:rPr lang="en-US" dirty="0"/>
              <a:t>For more information, visit </a:t>
            </a:r>
            <a:r>
              <a:rPr lang="en-US" dirty="0">
                <a:hlinkClick r:id="rId3"/>
              </a:rPr>
              <a:t>http://socialwork.rutgers.edu/aging</a:t>
            </a:r>
            <a:endParaRPr lang="en-US" dirty="0"/>
          </a:p>
          <a:p>
            <a:pPr algn="l"/>
            <a:endParaRPr lang="en-US" dirty="0"/>
          </a:p>
          <a:p>
            <a:pPr algn="l"/>
            <a:r>
              <a:rPr lang="en-US" dirty="0"/>
              <a:t>Colette Reasonover</a:t>
            </a:r>
          </a:p>
          <a:p>
            <a:pPr algn="l"/>
            <a:r>
              <a:rPr lang="en-US" dirty="0"/>
              <a:t>cmr456@scarletmail.rutgers.edu 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0C169B-22EA-C45C-79E7-0D45610971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63612" y="6263333"/>
            <a:ext cx="10264775" cy="372599"/>
          </a:xfrm>
        </p:spPr>
        <p:txBody>
          <a:bodyPr/>
          <a:lstStyle/>
          <a:p>
            <a:r>
              <a:rPr lang="en-US" dirty="0"/>
              <a:t>Hub for Aging Collaboration, Rutgers School of Social Work</a:t>
            </a:r>
          </a:p>
        </p:txBody>
      </p:sp>
      <p:pic>
        <p:nvPicPr>
          <p:cNvPr id="8" name="Picture 7" descr="A qr code with a red letter&#10;&#10;AI-generated content may be incorrect.">
            <a:extLst>
              <a:ext uri="{FF2B5EF4-FFF2-40B4-BE49-F238E27FC236}">
                <a16:creationId xmlns:a16="http://schemas.microsoft.com/office/drawing/2014/main" id="{A625AC6B-1A7B-9C5E-96A8-7D145A0E2D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9037" y="2526935"/>
            <a:ext cx="885230" cy="895769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AEE3286-5DEC-7E32-F0E9-D466B5ED2DE4}"/>
              </a:ext>
            </a:extLst>
          </p:cNvPr>
          <p:cNvSpPr txBox="1">
            <a:spLocks/>
          </p:cNvSpPr>
          <p:nvPr/>
        </p:nvSpPr>
        <p:spPr>
          <a:xfrm>
            <a:off x="7221945" y="2601191"/>
            <a:ext cx="5610133" cy="47280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None/>
              <a:defRPr sz="2000" kern="120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dirty="0"/>
              <a:t>Website: </a:t>
            </a:r>
          </a:p>
          <a:p>
            <a:pPr algn="l">
              <a:spcBef>
                <a:spcPts val="0"/>
              </a:spcBef>
            </a:pPr>
            <a:r>
              <a:rPr lang="en-US" dirty="0"/>
              <a:t>http://</a:t>
            </a:r>
            <a:r>
              <a:rPr lang="en-US" dirty="0" err="1"/>
              <a:t>socialwork.rutgers.edu</a:t>
            </a:r>
            <a:r>
              <a:rPr lang="en-US" dirty="0"/>
              <a:t>/aging 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AFA94DB-3A70-EAB5-55D0-2C151DB7F91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143057" y="3511084"/>
            <a:ext cx="957189" cy="9729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FBCC74-2D3B-49EA-1B88-2D56702B763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179037" y="4625862"/>
            <a:ext cx="885230" cy="927637"/>
          </a:xfrm>
          <a:prstGeom prst="rect">
            <a:avLst/>
          </a:prstGeom>
        </p:spPr>
      </p:pic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037FC409-D06F-02D6-678A-52B4F4E06490}"/>
              </a:ext>
            </a:extLst>
          </p:cNvPr>
          <p:cNvSpPr txBox="1">
            <a:spLocks/>
          </p:cNvSpPr>
          <p:nvPr/>
        </p:nvSpPr>
        <p:spPr>
          <a:xfrm>
            <a:off x="7221944" y="3642650"/>
            <a:ext cx="5610133" cy="70983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None/>
              <a:defRPr sz="2000" kern="120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dirty="0"/>
              <a:t>LinkedIn: </a:t>
            </a:r>
          </a:p>
          <a:p>
            <a:pPr algn="l">
              <a:spcBef>
                <a:spcPts val="0"/>
              </a:spcBef>
            </a:pPr>
            <a:r>
              <a:rPr lang="en-US" dirty="0"/>
              <a:t>https://go.rutgers.edu/HubLinkedIn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74D0C9F-E254-EBC8-B206-F6DA6A8D98F1}"/>
              </a:ext>
            </a:extLst>
          </p:cNvPr>
          <p:cNvSpPr txBox="1">
            <a:spLocks/>
          </p:cNvSpPr>
          <p:nvPr/>
        </p:nvSpPr>
        <p:spPr>
          <a:xfrm>
            <a:off x="7221944" y="4707401"/>
            <a:ext cx="5610133" cy="70983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None/>
              <a:defRPr sz="2000" kern="120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dirty="0"/>
              <a:t>Join Email List: </a:t>
            </a:r>
          </a:p>
          <a:p>
            <a:pPr algn="l">
              <a:spcBef>
                <a:spcPts val="0"/>
              </a:spcBef>
            </a:pPr>
            <a:r>
              <a:rPr lang="en-US" dirty="0"/>
              <a:t>https://go.rutgers.edu/</a:t>
            </a:r>
            <a:r>
              <a:rPr lang="en-US" dirty="0" err="1"/>
              <a:t>JoinHubEmail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302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429E562-2CE7-FAB5-D33C-D31D924756A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8791" r="9091" b="11928"/>
          <a:stretch>
            <a:fillRect/>
          </a:stretch>
        </p:blipFill>
        <p:spPr>
          <a:xfrm>
            <a:off x="0" y="1339712"/>
            <a:ext cx="12191980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A5EB76-4ECF-5CFC-3610-AEFB5CDE7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Overview</a:t>
            </a:r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D9D0504C-33C5-492B-D35C-4FB5A0FD2C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316243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76851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E48E7-6A6B-C8D2-3392-9A2691813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4" y="741391"/>
            <a:ext cx="4234393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/>
              <a:t>Hard Surfaces: Pros and Cons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061C3-07CF-3C86-779E-F851923278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693" y="2533476"/>
            <a:ext cx="4234394" cy="344783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400"/>
              <a:t>Pros:</a:t>
            </a:r>
          </a:p>
          <a:p>
            <a:pPr lvl="1"/>
            <a:r>
              <a:rPr lang="en-US" sz="1400"/>
              <a:t>Easy to clean </a:t>
            </a:r>
          </a:p>
          <a:p>
            <a:pPr lvl="1"/>
            <a:r>
              <a:rPr lang="en-US" sz="1400"/>
              <a:t>Limits tripping hazards</a:t>
            </a:r>
          </a:p>
          <a:p>
            <a:pPr lvl="1"/>
            <a:r>
              <a:rPr lang="en-US" sz="1400"/>
              <a:t>Easy for wheelchair and walker users</a:t>
            </a:r>
          </a:p>
          <a:p>
            <a:pPr lvl="1"/>
            <a:r>
              <a:rPr lang="en-US" sz="1400"/>
              <a:t>Probably what you already are working with </a:t>
            </a:r>
          </a:p>
          <a:p>
            <a:r>
              <a:rPr lang="en-US" sz="1400"/>
              <a:t>Cons:</a:t>
            </a:r>
          </a:p>
          <a:p>
            <a:pPr lvl="1"/>
            <a:r>
              <a:rPr lang="en-US" sz="1400" b="1"/>
              <a:t>Reflects noise</a:t>
            </a:r>
          </a:p>
          <a:p>
            <a:pPr lvl="1"/>
            <a:r>
              <a:rPr lang="en-US" sz="1400" b="1"/>
              <a:t>Contributes to visual glare</a:t>
            </a:r>
          </a:p>
          <a:p>
            <a:pPr lvl="2"/>
            <a:r>
              <a:rPr lang="en-US" sz="1400"/>
              <a:t>If the hard surfaces are not fully matte</a:t>
            </a:r>
          </a:p>
          <a:p>
            <a:pPr lvl="1"/>
            <a:r>
              <a:rPr lang="en-US" sz="1400"/>
              <a:t>Can be less visually appealing</a:t>
            </a:r>
          </a:p>
          <a:p>
            <a:pPr lvl="2"/>
            <a:r>
              <a:rPr lang="en-US" sz="1400"/>
              <a:t>Tends to look more corporate/hospital like </a:t>
            </a:r>
          </a:p>
          <a:p>
            <a:pPr marL="457200" lvl="1"/>
            <a:endParaRPr lang="en-US" sz="1400"/>
          </a:p>
        </p:txBody>
      </p:sp>
      <p:pic>
        <p:nvPicPr>
          <p:cNvPr id="7" name="Content Placeholder 6" descr="Facilities • Senior Center - Event Space">
            <a:extLst>
              <a:ext uri="{FF2B5EF4-FFF2-40B4-BE49-F238E27FC236}">
                <a16:creationId xmlns:a16="http://schemas.microsoft.com/office/drawing/2014/main" id="{CA6F4DDD-BFE8-34D7-8F52-01C588EBAF7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5697" r="12250" b="2"/>
          <a:stretch>
            <a:fillRect/>
          </a:stretch>
        </p:blipFill>
        <p:spPr>
          <a:xfrm>
            <a:off x="5854890" y="877414"/>
            <a:ext cx="5453545" cy="4984683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434FA563-76F6-CDCF-AEA0-A7B78E4464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D2E3CAA-F1BA-6695-301D-22564C382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F3F0F2C-04A5-144D-BDCF-C387072897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94267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86AF67-9737-A38D-D1BA-6A77730A0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Surfaces: Working with What You’ve Already Got</a:t>
            </a:r>
          </a:p>
        </p:txBody>
      </p:sp>
      <p:sp>
        <p:nvSpPr>
          <p:cNvPr id="31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79DA9-1F5B-D806-CBE8-075914370E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sz="2200" dirty="0"/>
              <a:t>Cluster seating</a:t>
            </a:r>
          </a:p>
          <a:p>
            <a:pPr lvl="1"/>
            <a:r>
              <a:rPr lang="en-US" sz="2200" dirty="0"/>
              <a:t>Putting chairs in circular formations with a maximum diameter of 4 ft is recommended</a:t>
            </a:r>
          </a:p>
          <a:p>
            <a:r>
              <a:rPr lang="en-US" sz="2200" dirty="0"/>
              <a:t>Move seating areas away from constant internal or external sources of noise</a:t>
            </a:r>
          </a:p>
          <a:p>
            <a:pPr lvl="1"/>
            <a:r>
              <a:rPr lang="en-US" sz="2200" dirty="0"/>
              <a:t>For example, air conditioners, windows facing the street, next to a hallway, etc. </a:t>
            </a:r>
          </a:p>
          <a:p>
            <a:r>
              <a:rPr lang="en-US" sz="2200" dirty="0"/>
              <a:t>Keep anything on table below eye level</a:t>
            </a:r>
          </a:p>
          <a:p>
            <a:pPr lvl="1"/>
            <a:r>
              <a:rPr lang="en-US" sz="1800" dirty="0"/>
              <a:t>For example, use a small votive for flowers rather than a tall vase</a:t>
            </a:r>
          </a:p>
          <a:p>
            <a:r>
              <a:rPr lang="en-US" sz="2200" dirty="0"/>
              <a:t>Optimize lighting for visual cues</a:t>
            </a:r>
          </a:p>
        </p:txBody>
      </p:sp>
      <p:pic>
        <p:nvPicPr>
          <p:cNvPr id="5" name="Content Placeholder 4" descr="Circle Dining Chair Wooden Circle Chair Arlington Hickory Wood Side Dining Chair In Asbury Brown">
            <a:extLst>
              <a:ext uri="{FF2B5EF4-FFF2-40B4-BE49-F238E27FC236}">
                <a16:creationId xmlns:a16="http://schemas.microsoft.com/office/drawing/2014/main" id="{FFA46016-826B-4C79-D604-D18DCDCC101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9048" y="699516"/>
            <a:ext cx="5458968" cy="54589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B9EAE8-A175-44C0-45BC-68B74E00575C}"/>
              </a:ext>
            </a:extLst>
          </p:cNvPr>
          <p:cNvSpPr txBox="1"/>
          <p:nvPr/>
        </p:nvSpPr>
        <p:spPr>
          <a:xfrm>
            <a:off x="10541135" y="6323576"/>
            <a:ext cx="1016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Cost: $0</a:t>
            </a:r>
          </a:p>
        </p:txBody>
      </p:sp>
    </p:spTree>
    <p:extLst>
      <p:ext uri="{BB962C8B-B14F-4D97-AF65-F5344CB8AC3E}">
        <p14:creationId xmlns:p14="http://schemas.microsoft.com/office/powerpoint/2010/main" val="1063671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294F15-F285-E825-5504-B436AD58D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Shape of the Room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B34A7-9EA8-F139-7DD7-25E6C4C77E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408736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1900" dirty="0"/>
              <a:t>Parallel Walls</a:t>
            </a:r>
          </a:p>
          <a:p>
            <a:pPr lvl="1"/>
            <a:r>
              <a:rPr lang="en-US" sz="1900" dirty="0"/>
              <a:t>Arrange furniture to break up the parallel elements</a:t>
            </a:r>
          </a:p>
          <a:p>
            <a:pPr lvl="2"/>
            <a:r>
              <a:rPr lang="en-US" sz="1900" dirty="0"/>
              <a:t>E.g. bookcases against the wall, standing partitions, etc.</a:t>
            </a:r>
          </a:p>
          <a:p>
            <a:r>
              <a:rPr lang="en-US" sz="1900" dirty="0"/>
              <a:t>Corners</a:t>
            </a:r>
          </a:p>
          <a:p>
            <a:pPr lvl="1"/>
            <a:r>
              <a:rPr lang="en-US" sz="1900" dirty="0"/>
              <a:t>Concentrate absorptive materials in corners</a:t>
            </a:r>
          </a:p>
          <a:p>
            <a:pPr lvl="2"/>
            <a:r>
              <a:rPr lang="en-US" sz="1500" dirty="0"/>
              <a:t>For example, a chair with pillows in the corner</a:t>
            </a:r>
          </a:p>
          <a:p>
            <a:pPr lvl="1"/>
            <a:r>
              <a:rPr lang="en-US" sz="1900" dirty="0"/>
              <a:t>Avoid placing tables in/near corners</a:t>
            </a:r>
          </a:p>
          <a:p>
            <a:r>
              <a:rPr lang="en-US" sz="1900" dirty="0"/>
              <a:t>Dispersion</a:t>
            </a:r>
          </a:p>
          <a:p>
            <a:pPr lvl="1"/>
            <a:r>
              <a:rPr lang="en-US" sz="1900" dirty="0"/>
              <a:t>Avoid regular arrangement of furniture when possible</a:t>
            </a:r>
          </a:p>
          <a:p>
            <a:pPr lvl="2"/>
            <a:r>
              <a:rPr lang="en-US" sz="1900" dirty="0"/>
              <a:t>For example, rows of tables &amp; chairs</a:t>
            </a:r>
          </a:p>
          <a:p>
            <a:pPr lvl="1"/>
            <a:endParaRPr lang="en-US" sz="1500" dirty="0"/>
          </a:p>
        </p:txBody>
      </p:sp>
      <p:pic>
        <p:nvPicPr>
          <p:cNvPr id="5" name="Content Placeholder 4" descr="Waiting Area Seating: the Detail that makes the Difference">
            <a:extLst>
              <a:ext uri="{FF2B5EF4-FFF2-40B4-BE49-F238E27FC236}">
                <a16:creationId xmlns:a16="http://schemas.microsoft.com/office/drawing/2014/main" id="{8146B762-CAFF-2068-2658-D87FF5FF0B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9048" y="1477419"/>
            <a:ext cx="5458968" cy="39031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29CA86-E76D-21CB-299B-5111895F917E}"/>
              </a:ext>
            </a:extLst>
          </p:cNvPr>
          <p:cNvSpPr txBox="1"/>
          <p:nvPr/>
        </p:nvSpPr>
        <p:spPr>
          <a:xfrm>
            <a:off x="10541135" y="6208776"/>
            <a:ext cx="1016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Cost: $0</a:t>
            </a:r>
          </a:p>
        </p:txBody>
      </p:sp>
    </p:spTree>
    <p:extLst>
      <p:ext uri="{BB962C8B-B14F-4D97-AF65-F5344CB8AC3E}">
        <p14:creationId xmlns:p14="http://schemas.microsoft.com/office/powerpoint/2010/main" val="2890148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625056-D6E2-D7D0-0377-F5007BA97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Sound Absorption: Adding to Your Space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DEF528-1478-B0B5-DFDD-048F24BBF5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sz="2600" dirty="0"/>
              <a:t>Heavy Curtains</a:t>
            </a:r>
          </a:p>
          <a:p>
            <a:r>
              <a:rPr lang="en-US" sz="2600" dirty="0"/>
              <a:t>Throw pillows</a:t>
            </a:r>
          </a:p>
          <a:p>
            <a:r>
              <a:rPr lang="en-US" sz="2600" dirty="0"/>
              <a:t>Pads on the bottom of chairs and table legs</a:t>
            </a:r>
          </a:p>
          <a:p>
            <a:pPr lvl="1"/>
            <a:r>
              <a:rPr lang="en-US" sz="2600" dirty="0"/>
              <a:t>Limits noise from furniture being moved</a:t>
            </a:r>
          </a:p>
          <a:p>
            <a:r>
              <a:rPr lang="en-US" sz="2600" dirty="0"/>
              <a:t>Strategic placement of acoustic foam</a:t>
            </a:r>
          </a:p>
          <a:p>
            <a:pPr marL="457200" lvl="1"/>
            <a:r>
              <a:rPr lang="en-US" sz="2200" dirty="0"/>
              <a:t>Underside of chairs and tables, and on walls</a:t>
            </a:r>
          </a:p>
          <a:p>
            <a:pPr marL="0"/>
            <a:r>
              <a:rPr lang="en-US" sz="2600" dirty="0"/>
              <a:t>Partitions to disperse noise</a:t>
            </a:r>
          </a:p>
        </p:txBody>
      </p:sp>
      <p:pic>
        <p:nvPicPr>
          <p:cNvPr id="9" name="Content Placeholder 8" descr="How to Make Acoustic Panels the Major Design Moment of Your Project - Architizer Journal">
            <a:extLst>
              <a:ext uri="{FF2B5EF4-FFF2-40B4-BE49-F238E27FC236}">
                <a16:creationId xmlns:a16="http://schemas.microsoft.com/office/drawing/2014/main" id="{C5793767-DCA6-D75D-0C51-774DB1AE4C3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913376" y="640080"/>
            <a:ext cx="4760506" cy="24754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32E1214-5D74-2020-4D02-B26ACA08EE38}"/>
              </a:ext>
            </a:extLst>
          </p:cNvPr>
          <p:cNvSpPr txBox="1"/>
          <p:nvPr/>
        </p:nvSpPr>
        <p:spPr>
          <a:xfrm>
            <a:off x="10294272" y="6208776"/>
            <a:ext cx="1387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Cost: ~$109</a:t>
            </a:r>
          </a:p>
        </p:txBody>
      </p:sp>
      <p:pic>
        <p:nvPicPr>
          <p:cNvPr id="4" name="Picture 3" descr="Portable Office Partitions - Divide Your Office Area Within Minutes.">
            <a:extLst>
              <a:ext uri="{FF2B5EF4-FFF2-40B4-BE49-F238E27FC236}">
                <a16:creationId xmlns:a16="http://schemas.microsoft.com/office/drawing/2014/main" id="{87ADDED6-787C-8B69-B508-5BDE6A4AAF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7263" y="3376284"/>
            <a:ext cx="3827009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677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D0BD0C-6FEF-AF7E-8A25-C9B387639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Isolating the Space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AD59F5-9351-2432-C533-C2A83B16CC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500" dirty="0"/>
              <a:t>Outside or background noise can significantly impact hearing</a:t>
            </a:r>
          </a:p>
          <a:p>
            <a:pPr lvl="1"/>
            <a:r>
              <a:rPr lang="en-US" sz="1500" dirty="0"/>
              <a:t>Especially true for people using devices to assist with hearing</a:t>
            </a:r>
          </a:p>
          <a:p>
            <a:r>
              <a:rPr lang="en-US" sz="1500" dirty="0"/>
              <a:t>Consider what is going on outside of the windows</a:t>
            </a:r>
          </a:p>
          <a:p>
            <a:pPr lvl="1"/>
            <a:r>
              <a:rPr lang="en-US" sz="1500" dirty="0"/>
              <a:t>If one side is facing a street, and the other is facing a yard, focus on the side facing the street</a:t>
            </a:r>
          </a:p>
          <a:p>
            <a:r>
              <a:rPr lang="en-US" sz="1500" dirty="0"/>
              <a:t>Foot traffic from hallways is impactful	</a:t>
            </a:r>
          </a:p>
          <a:p>
            <a:pPr lvl="1"/>
            <a:r>
              <a:rPr lang="en-US" sz="1500" dirty="0"/>
              <a:t> Wear comfy shoes, hard soles can reverberate</a:t>
            </a:r>
          </a:p>
          <a:p>
            <a:pPr lvl="1"/>
            <a:r>
              <a:rPr lang="en-US" sz="1500" dirty="0"/>
              <a:t>Close the door when possible</a:t>
            </a:r>
          </a:p>
          <a:p>
            <a:r>
              <a:rPr lang="en-US" sz="1500" dirty="0"/>
              <a:t>Replace/improve gaskets along doorways &amp; windows</a:t>
            </a:r>
          </a:p>
          <a:p>
            <a:r>
              <a:rPr lang="en-US" sz="1500" dirty="0"/>
              <a:t>Use acoustic blankets on back of utility and closet doors</a:t>
            </a:r>
          </a:p>
        </p:txBody>
      </p:sp>
      <p:pic>
        <p:nvPicPr>
          <p:cNvPr id="5" name="Content Placeholder 4" descr="Self * Window Door Seal Strip Acoustic Foam Sliding Door Windows Windproof Soundproof Seal Door * Filler">
            <a:extLst>
              <a:ext uri="{FF2B5EF4-FFF2-40B4-BE49-F238E27FC236}">
                <a16:creationId xmlns:a16="http://schemas.microsoft.com/office/drawing/2014/main" id="{6604A703-3C58-3E56-8D60-8C75A6BDDB2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49824" y="821738"/>
            <a:ext cx="3138837" cy="31388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C18F7A4-4011-A365-6A8D-9049C672F6C4}"/>
              </a:ext>
            </a:extLst>
          </p:cNvPr>
          <p:cNvSpPr txBox="1"/>
          <p:nvPr/>
        </p:nvSpPr>
        <p:spPr>
          <a:xfrm>
            <a:off x="10417704" y="6323576"/>
            <a:ext cx="1140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Cost: $55</a:t>
            </a:r>
          </a:p>
        </p:txBody>
      </p:sp>
      <p:pic>
        <p:nvPicPr>
          <p:cNvPr id="4" name="Picture 3" descr="Acoustical Door Blanket | All Noise Control">
            <a:extLst>
              <a:ext uri="{FF2B5EF4-FFF2-40B4-BE49-F238E27FC236}">
                <a16:creationId xmlns:a16="http://schemas.microsoft.com/office/drawing/2014/main" id="{7354D0CF-5244-1F6A-F79E-62EE655511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7077" y="2530565"/>
            <a:ext cx="2720939" cy="3627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779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8D436F-9ACD-4C92-AFC8-C934C527A6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90538E0-A884-4E60-A6AB-77D830E2FC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3478" y="0"/>
            <a:ext cx="465738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2B99CD-F011-6092-D79F-F73BD0A5F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1162" y="3050434"/>
            <a:ext cx="3722933" cy="757130"/>
          </a:xfrm>
          <a:ln w="25400" cap="sq">
            <a:solidFill>
              <a:srgbClr val="FFFFFF"/>
            </a:solidFill>
            <a:miter lim="800000"/>
          </a:ln>
        </p:spPr>
        <p:txBody>
          <a:bodyPr wrap="square">
            <a:normAutofit/>
          </a:bodyPr>
          <a:lstStyle/>
          <a:p>
            <a:pPr algn="ctr"/>
            <a:r>
              <a:rPr lang="en-US" sz="2800">
                <a:solidFill>
                  <a:srgbClr val="FFFFFF"/>
                </a:solidFill>
              </a:rPr>
              <a:t>Items for Purchase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B0D7DD0-1C67-4D4C-9E06-678233DB8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53478" cy="6858000"/>
          </a:xfrm>
          <a:prstGeom prst="rect">
            <a:avLst/>
          </a:prstGeom>
          <a:solidFill>
            <a:srgbClr val="40404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71E59B-72CF-7A29-259A-189D2F841B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74536" y="640080"/>
            <a:ext cx="5053066" cy="25466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700"/>
              <a:t>Dampen Noise</a:t>
            </a:r>
          </a:p>
          <a:p>
            <a:r>
              <a:rPr lang="en-US" sz="1700">
                <a:hlinkClick r:id="rId3"/>
              </a:rPr>
              <a:t>Curtains</a:t>
            </a:r>
            <a:r>
              <a:rPr lang="en-US" sz="1700"/>
              <a:t> - $10</a:t>
            </a:r>
          </a:p>
          <a:p>
            <a:r>
              <a:rPr lang="en-US" sz="1700">
                <a:hlinkClick r:id="rId4"/>
              </a:rPr>
              <a:t>Foam</a:t>
            </a:r>
            <a:r>
              <a:rPr lang="en-US" sz="1700"/>
              <a:t> - $14</a:t>
            </a:r>
          </a:p>
          <a:p>
            <a:r>
              <a:rPr lang="en-US" sz="1700">
                <a:hlinkClick r:id="rId5"/>
              </a:rPr>
              <a:t>Pillows</a:t>
            </a:r>
            <a:r>
              <a:rPr lang="en-US" sz="1700"/>
              <a:t> - $10</a:t>
            </a:r>
          </a:p>
          <a:p>
            <a:r>
              <a:rPr lang="en-US" sz="1700">
                <a:hlinkClick r:id="rId6"/>
              </a:rPr>
              <a:t>Pads</a:t>
            </a:r>
            <a:r>
              <a:rPr lang="en-US" sz="1700"/>
              <a:t> - $10</a:t>
            </a:r>
          </a:p>
          <a:p>
            <a:r>
              <a:rPr lang="en-US" sz="1700">
                <a:hlinkClick r:id="rId7"/>
              </a:rPr>
              <a:t>Acoustic Panels </a:t>
            </a:r>
            <a:r>
              <a:rPr lang="en-US" sz="1700"/>
              <a:t>- $30</a:t>
            </a:r>
          </a:p>
          <a:p>
            <a:r>
              <a:rPr lang="en-US" sz="1700">
                <a:hlinkClick r:id="rId8"/>
              </a:rPr>
              <a:t>Room Divider </a:t>
            </a:r>
            <a:r>
              <a:rPr lang="en-US" sz="1700"/>
              <a:t>- $35</a:t>
            </a:r>
          </a:p>
          <a:p>
            <a:endParaRPr lang="en-US" sz="170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4A15AF-0D9C-83F4-67B8-CDCE661DE3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0204" y="3671315"/>
            <a:ext cx="5057398" cy="25466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/>
              <a:t>Isolating the Space</a:t>
            </a:r>
          </a:p>
          <a:p>
            <a:r>
              <a:rPr lang="en-US" sz="2000"/>
              <a:t> </a:t>
            </a:r>
            <a:r>
              <a:rPr lang="en-US" sz="2000">
                <a:hlinkClick r:id="rId9"/>
              </a:rPr>
              <a:t>Door/Window Seal </a:t>
            </a:r>
            <a:r>
              <a:rPr lang="en-US" sz="2000"/>
              <a:t>- $14</a:t>
            </a:r>
          </a:p>
          <a:p>
            <a:r>
              <a:rPr lang="en-US" sz="2000">
                <a:hlinkClick r:id="rId10"/>
              </a:rPr>
              <a:t>Weather Stripping </a:t>
            </a:r>
            <a:r>
              <a:rPr lang="en-US" sz="2000"/>
              <a:t>- $8</a:t>
            </a:r>
          </a:p>
          <a:p>
            <a:r>
              <a:rPr lang="en-US" sz="2000">
                <a:hlinkClick r:id="rId11"/>
              </a:rPr>
              <a:t>Acoustic Blanket </a:t>
            </a:r>
            <a:r>
              <a:rPr lang="en-US" sz="2000"/>
              <a:t>- $33</a:t>
            </a:r>
          </a:p>
          <a:p>
            <a:endParaRPr lang="en-US" sz="2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42C66E-E0A8-9EBE-BB8B-6859876F8F75}"/>
              </a:ext>
            </a:extLst>
          </p:cNvPr>
          <p:cNvSpPr txBox="1"/>
          <p:nvPr/>
        </p:nvSpPr>
        <p:spPr>
          <a:xfrm>
            <a:off x="8672362" y="6308209"/>
            <a:ext cx="2681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/>
              <a:t>Total Cost: $164</a:t>
            </a:r>
          </a:p>
        </p:txBody>
      </p:sp>
    </p:spTree>
    <p:extLst>
      <p:ext uri="{BB962C8B-B14F-4D97-AF65-F5344CB8AC3E}">
        <p14:creationId xmlns:p14="http://schemas.microsoft.com/office/powerpoint/2010/main" val="3809684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B28F8-7D41-A857-B111-5EC5434E0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CE7085-D9FC-6E00-121B-57BABF7BF4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hlinkClick r:id="rId2"/>
              </a:rPr>
              <a:t>DeafSpace</a:t>
            </a:r>
            <a:r>
              <a:rPr lang="en-US" dirty="0">
                <a:hlinkClick r:id="rId2"/>
              </a:rPr>
              <a:t> Design Guidelines</a:t>
            </a:r>
            <a:endParaRPr lang="en-US" dirty="0"/>
          </a:p>
          <a:p>
            <a:r>
              <a:rPr lang="en-US" dirty="0">
                <a:hlinkClick r:id="rId3"/>
              </a:rPr>
              <a:t>Architecture for People with Hearing Loss: 6 Design Tips</a:t>
            </a:r>
            <a:endParaRPr lang="en-US" dirty="0"/>
          </a:p>
          <a:p>
            <a:r>
              <a:rPr lang="en-US" dirty="0">
                <a:hlinkClick r:id="rId4"/>
              </a:rPr>
              <a:t>How Architects Shape Social Wellbeing Through Acoustics</a:t>
            </a:r>
            <a:endParaRPr lang="en-US" dirty="0"/>
          </a:p>
          <a:p>
            <a:r>
              <a:rPr lang="en-US" dirty="0">
                <a:hlinkClick r:id="rId5"/>
              </a:rPr>
              <a:t>Acoustics 101 for Architects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3693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4725</TotalTime>
  <Words>684</Words>
  <Application>Microsoft Office PowerPoint</Application>
  <PresentationFormat>Widescreen</PresentationFormat>
  <Paragraphs>109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Low-Cost Environmental Adjustments for Community Members Who Are Hard of Hearing</vt:lpstr>
      <vt:lpstr>Overview</vt:lpstr>
      <vt:lpstr>Hard Surfaces: Pros and Cons</vt:lpstr>
      <vt:lpstr>Surfaces: Working with What You’ve Already Got</vt:lpstr>
      <vt:lpstr>Shape of the Room</vt:lpstr>
      <vt:lpstr>Sound Absorption: Adding to Your Space</vt:lpstr>
      <vt:lpstr>Isolating the Space</vt:lpstr>
      <vt:lpstr>Items for Purchase</vt:lpstr>
      <vt:lpstr>Resources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Colette Reasonover</dc:creator>
  <cp:lastModifiedBy>Colette Reasonover</cp:lastModifiedBy>
  <cp:revision>8</cp:revision>
  <dcterms:created xsi:type="dcterms:W3CDTF">2026-07-02T14:42:11Z</dcterms:created>
  <dcterms:modified xsi:type="dcterms:W3CDTF">2026-08-18T00:29:04Z</dcterms:modified>
</cp:coreProperties>
</file>